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8" r:id="rId2"/>
    <p:sldId id="319" r:id="rId3"/>
    <p:sldId id="320" r:id="rId4"/>
    <p:sldId id="323" r:id="rId5"/>
    <p:sldId id="321" r:id="rId6"/>
    <p:sldId id="344" r:id="rId7"/>
    <p:sldId id="346" r:id="rId8"/>
    <p:sldId id="371" r:id="rId9"/>
    <p:sldId id="333" r:id="rId10"/>
    <p:sldId id="334" r:id="rId11"/>
    <p:sldId id="372" r:id="rId12"/>
    <p:sldId id="324" r:id="rId13"/>
    <p:sldId id="370" r:id="rId14"/>
    <p:sldId id="373" r:id="rId15"/>
    <p:sldId id="338" r:id="rId16"/>
    <p:sldId id="342" r:id="rId17"/>
    <p:sldId id="343" r:id="rId18"/>
    <p:sldId id="341" r:id="rId19"/>
    <p:sldId id="328" r:id="rId20"/>
    <p:sldId id="325" r:id="rId21"/>
    <p:sldId id="347" r:id="rId22"/>
    <p:sldId id="330" r:id="rId23"/>
    <p:sldId id="327" r:id="rId24"/>
    <p:sldId id="335" r:id="rId25"/>
    <p:sldId id="348" r:id="rId26"/>
    <p:sldId id="336" r:id="rId27"/>
    <p:sldId id="349" r:id="rId28"/>
    <p:sldId id="329" r:id="rId29"/>
    <p:sldId id="332" r:id="rId30"/>
    <p:sldId id="350" r:id="rId31"/>
    <p:sldId id="326" r:id="rId32"/>
    <p:sldId id="351" r:id="rId33"/>
    <p:sldId id="355" r:id="rId34"/>
    <p:sldId id="357" r:id="rId35"/>
    <p:sldId id="352" r:id="rId36"/>
    <p:sldId id="363" r:id="rId37"/>
    <p:sldId id="362" r:id="rId38"/>
    <p:sldId id="353" r:id="rId39"/>
    <p:sldId id="360" r:id="rId40"/>
    <p:sldId id="359" r:id="rId41"/>
    <p:sldId id="361" r:id="rId42"/>
    <p:sldId id="354" r:id="rId43"/>
    <p:sldId id="356" r:id="rId44"/>
    <p:sldId id="358" r:id="rId45"/>
    <p:sldId id="331" r:id="rId46"/>
    <p:sldId id="364" r:id="rId47"/>
    <p:sldId id="374" r:id="rId48"/>
    <p:sldId id="365" r:id="rId49"/>
    <p:sldId id="366" r:id="rId50"/>
    <p:sldId id="367" r:id="rId51"/>
    <p:sldId id="369" r:id="rId52"/>
    <p:sldId id="260"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876B11-3EA2-4262-A4EE-00ABC6AFDD96}">
          <p14:sldIdLst>
            <p14:sldId id="258"/>
            <p14:sldId id="319"/>
            <p14:sldId id="320"/>
            <p14:sldId id="323"/>
            <p14:sldId id="321"/>
            <p14:sldId id="344"/>
            <p14:sldId id="346"/>
            <p14:sldId id="371"/>
            <p14:sldId id="333"/>
            <p14:sldId id="334"/>
            <p14:sldId id="372"/>
            <p14:sldId id="324"/>
            <p14:sldId id="370"/>
            <p14:sldId id="373"/>
            <p14:sldId id="338"/>
            <p14:sldId id="342"/>
            <p14:sldId id="343"/>
            <p14:sldId id="341"/>
            <p14:sldId id="328"/>
            <p14:sldId id="325"/>
            <p14:sldId id="347"/>
            <p14:sldId id="330"/>
            <p14:sldId id="327"/>
            <p14:sldId id="335"/>
            <p14:sldId id="348"/>
            <p14:sldId id="336"/>
            <p14:sldId id="349"/>
            <p14:sldId id="329"/>
            <p14:sldId id="332"/>
            <p14:sldId id="350"/>
            <p14:sldId id="326"/>
            <p14:sldId id="351"/>
            <p14:sldId id="355"/>
            <p14:sldId id="357"/>
            <p14:sldId id="352"/>
            <p14:sldId id="363"/>
            <p14:sldId id="362"/>
            <p14:sldId id="353"/>
            <p14:sldId id="360"/>
            <p14:sldId id="359"/>
            <p14:sldId id="361"/>
            <p14:sldId id="354"/>
            <p14:sldId id="356"/>
            <p14:sldId id="358"/>
            <p14:sldId id="331"/>
            <p14:sldId id="364"/>
            <p14:sldId id="374"/>
            <p14:sldId id="365"/>
            <p14:sldId id="366"/>
            <p14:sldId id="367"/>
            <p14:sldId id="36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7C60"/>
    <a:srgbClr val="424752"/>
    <a:srgbClr val="2EBA7C"/>
    <a:srgbClr val="3C0F50"/>
    <a:srgbClr val="333844"/>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8466" autoAdjust="0"/>
  </p:normalViewPr>
  <p:slideViewPr>
    <p:cSldViewPr snapToGrid="0">
      <p:cViewPr varScale="1">
        <p:scale>
          <a:sx n="100" d="100"/>
          <a:sy n="100" d="100"/>
        </p:scale>
        <p:origin x="84" y="1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25CAF-0B68-4C76-B040-CDD4B51FD1F1}" type="datetimeFigureOut">
              <a:rPr lang="zh-CN" altLang="en-US" smtClean="0"/>
              <a:t>2020/10/28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F80C7-6FFE-45E4-A3D7-0233A6797C63}" type="slidenum">
              <a:rPr lang="zh-CN" altLang="en-US" smtClean="0"/>
              <a:t>‹#›</a:t>
            </a:fld>
            <a:endParaRPr lang="zh-CN" altLang="en-US"/>
          </a:p>
        </p:txBody>
      </p:sp>
    </p:spTree>
    <p:extLst>
      <p:ext uri="{BB962C8B-B14F-4D97-AF65-F5344CB8AC3E}">
        <p14:creationId xmlns:p14="http://schemas.microsoft.com/office/powerpoint/2010/main" val="3360968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B9%B6%E8%A1%8C%E8%AE%A1%E7%AE%9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F80C7-6FFE-45E4-A3D7-0233A6797C63}" type="slidenum">
              <a:rPr lang="zh-CN" altLang="en-US" smtClean="0"/>
              <a:t>1</a:t>
            </a:fld>
            <a:endParaRPr lang="zh-CN" altLang="en-US"/>
          </a:p>
        </p:txBody>
      </p:sp>
    </p:spTree>
    <p:extLst>
      <p:ext uri="{BB962C8B-B14F-4D97-AF65-F5344CB8AC3E}">
        <p14:creationId xmlns:p14="http://schemas.microsoft.com/office/powerpoint/2010/main" val="4105063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r>
              <a:rPr lang="zh-CN" altLang="en-US" dirty="0" smtClean="0"/>
              <a:t>由边缘计算产业联盟和工业互联网产业联盟编著，更贴近工业互联网。</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12</a:t>
            </a:fld>
            <a:endParaRPr lang="zh-CN" altLang="en-US"/>
          </a:p>
        </p:txBody>
      </p:sp>
    </p:spTree>
    <p:extLst>
      <p:ext uri="{BB962C8B-B14F-4D97-AF65-F5344CB8AC3E}">
        <p14:creationId xmlns:p14="http://schemas.microsoft.com/office/powerpoint/2010/main" val="90762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13</a:t>
            </a:fld>
            <a:endParaRPr lang="zh-CN" altLang="en-US"/>
          </a:p>
        </p:txBody>
      </p:sp>
    </p:spTree>
    <p:extLst>
      <p:ext uri="{BB962C8B-B14F-4D97-AF65-F5344CB8AC3E}">
        <p14:creationId xmlns:p14="http://schemas.microsoft.com/office/powerpoint/2010/main" val="1008824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14</a:t>
            </a:fld>
            <a:endParaRPr lang="zh-CN" altLang="en-US"/>
          </a:p>
        </p:txBody>
      </p:sp>
    </p:spTree>
    <p:extLst>
      <p:ext uri="{BB962C8B-B14F-4D97-AF65-F5344CB8AC3E}">
        <p14:creationId xmlns:p14="http://schemas.microsoft.com/office/powerpoint/2010/main" val="297223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在异构计算系统上进行的</a:t>
            </a:r>
            <a:r>
              <a:rPr lang="zh-CN" altLang="en-US" sz="1200" b="0" i="0" u="none" strike="noStrike" kern="1200" dirty="0" smtClean="0">
                <a:solidFill>
                  <a:schemeClr val="tx1"/>
                </a:solidFill>
                <a:effectLst/>
                <a:latin typeface="+mn-lt"/>
                <a:ea typeface="+mn-ea"/>
                <a:cs typeface="+mn-cs"/>
                <a:hlinkClick r:id="rId3"/>
              </a:rPr>
              <a:t>并行计算</a:t>
            </a:r>
            <a:r>
              <a:rPr lang="zh-CN" altLang="en-US" sz="1200" b="0" i="0" kern="1200" dirty="0" smtClean="0">
                <a:solidFill>
                  <a:schemeClr val="tx1"/>
                </a:solidFill>
                <a:effectLst/>
                <a:latin typeface="+mn-lt"/>
                <a:ea typeface="+mn-ea"/>
                <a:cs typeface="+mn-cs"/>
              </a:rPr>
              <a:t>通常称为异构计算，它能协调地使用性能、结构各异的机器以满足不同的计算需求。</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15</a:t>
            </a:fld>
            <a:endParaRPr lang="zh-CN" altLang="en-US"/>
          </a:p>
        </p:txBody>
      </p:sp>
    </p:spTree>
    <p:extLst>
      <p:ext uri="{BB962C8B-B14F-4D97-AF65-F5344CB8AC3E}">
        <p14:creationId xmlns:p14="http://schemas.microsoft.com/office/powerpoint/2010/main" val="1313274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16</a:t>
            </a:fld>
            <a:endParaRPr lang="zh-CN" altLang="en-US"/>
          </a:p>
        </p:txBody>
      </p:sp>
    </p:spTree>
    <p:extLst>
      <p:ext uri="{BB962C8B-B14F-4D97-AF65-F5344CB8AC3E}">
        <p14:creationId xmlns:p14="http://schemas.microsoft.com/office/powerpoint/2010/main" val="3100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17</a:t>
            </a:fld>
            <a:endParaRPr lang="zh-CN" altLang="en-US"/>
          </a:p>
        </p:txBody>
      </p:sp>
    </p:spTree>
    <p:extLst>
      <p:ext uri="{BB962C8B-B14F-4D97-AF65-F5344CB8AC3E}">
        <p14:creationId xmlns:p14="http://schemas.microsoft.com/office/powerpoint/2010/main" val="309077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18</a:t>
            </a:fld>
            <a:endParaRPr lang="zh-CN" altLang="en-US"/>
          </a:p>
        </p:txBody>
      </p:sp>
    </p:spTree>
    <p:extLst>
      <p:ext uri="{BB962C8B-B14F-4D97-AF65-F5344CB8AC3E}">
        <p14:creationId xmlns:p14="http://schemas.microsoft.com/office/powerpoint/2010/main" val="3200536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德国工业</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参考架构（</a:t>
            </a:r>
            <a:r>
              <a:rPr lang="en-US" altLang="zh-CN" sz="1200" b="0" i="0" kern="1200" dirty="0" smtClean="0">
                <a:solidFill>
                  <a:schemeClr val="tx1"/>
                </a:solidFill>
                <a:effectLst/>
                <a:latin typeface="+mn-lt"/>
                <a:ea typeface="+mn-ea"/>
                <a:cs typeface="+mn-cs"/>
              </a:rPr>
              <a:t>RAMI4.0</a:t>
            </a:r>
            <a:r>
              <a:rPr lang="zh-CN" altLang="en-US" sz="1200" b="0" i="0" kern="1200" dirty="0" smtClean="0">
                <a:solidFill>
                  <a:schemeClr val="tx1"/>
                </a:solidFill>
                <a:effectLst/>
                <a:latin typeface="+mn-lt"/>
                <a:ea typeface="+mn-ea"/>
                <a:cs typeface="+mn-cs"/>
              </a:rPr>
              <a:t>）美国工业互联网参考架构模型（</a:t>
            </a:r>
            <a:r>
              <a:rPr lang="en-US" altLang="zh-CN" sz="1200" b="0" i="0" kern="1200" dirty="0" smtClean="0">
                <a:solidFill>
                  <a:schemeClr val="tx1"/>
                </a:solidFill>
                <a:effectLst/>
                <a:latin typeface="+mn-lt"/>
                <a:ea typeface="+mn-ea"/>
                <a:cs typeface="+mn-cs"/>
              </a:rPr>
              <a:t>IIRA1.8</a:t>
            </a:r>
            <a:r>
              <a:rPr lang="zh-CN" altLang="en-US" sz="1200" b="0" i="0" kern="1200" dirty="0" smtClean="0">
                <a:solidFill>
                  <a:schemeClr val="tx1"/>
                </a:solidFill>
                <a:effectLst/>
                <a:latin typeface="+mn-lt"/>
                <a:ea typeface="+mn-ea"/>
                <a:cs typeface="+mn-cs"/>
              </a:rPr>
              <a:t>）不再介绍</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23</a:t>
            </a:fld>
            <a:endParaRPr lang="zh-CN" altLang="en-US"/>
          </a:p>
        </p:txBody>
      </p:sp>
    </p:spTree>
    <p:extLst>
      <p:ext uri="{BB962C8B-B14F-4D97-AF65-F5344CB8AC3E}">
        <p14:creationId xmlns:p14="http://schemas.microsoft.com/office/powerpoint/2010/main" val="4117843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sz="1200" b="1" kern="1200" dirty="0" smtClean="0">
                <a:solidFill>
                  <a:schemeClr val="tx1"/>
                </a:solidFill>
                <a:effectLst/>
                <a:latin typeface="+mn-lt"/>
                <a:ea typeface="+mn-ea"/>
                <a:cs typeface="+mn-cs"/>
              </a:rPr>
              <a:t>从边缘走向中心：边缘计算在工业互联网崭露头角</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24</a:t>
            </a:fld>
            <a:endParaRPr lang="zh-CN" altLang="en-US"/>
          </a:p>
        </p:txBody>
      </p:sp>
    </p:spTree>
    <p:extLst>
      <p:ext uri="{BB962C8B-B14F-4D97-AF65-F5344CB8AC3E}">
        <p14:creationId xmlns:p14="http://schemas.microsoft.com/office/powerpoint/2010/main" val="2736097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1"/>
                </a:solidFill>
                <a:latin typeface="黑体" panose="02010609060101010101" pitchFamily="49" charset="-122"/>
                <a:ea typeface="黑体" panose="02010609060101010101" pitchFamily="49" charset="-122"/>
              </a:rPr>
              <a:t>这些数据例如温度、功率输出、加工操作期间的速度和位置等等。</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dirty="0" smtClean="0">
                <a:solidFill>
                  <a:schemeClr val="bg1"/>
                </a:solidFill>
                <a:latin typeface="黑体" panose="02010609060101010101" pitchFamily="49" charset="-122"/>
                <a:ea typeface="黑体" panose="02010609060101010101" pitchFamily="49" charset="-122"/>
              </a:rPr>
              <a:t>参考</a:t>
            </a:r>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边缘计算助力智能制造</a:t>
            </a:r>
            <a:r>
              <a:rPr lang="en-US" altLang="zh-CN" dirty="0" smtClean="0">
                <a:solidFill>
                  <a:schemeClr val="bg1"/>
                </a:solidFill>
                <a:latin typeface="黑体" panose="02010609060101010101" pitchFamily="49" charset="-122"/>
                <a:ea typeface="黑体" panose="02010609060101010101"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25</a:t>
            </a:fld>
            <a:endParaRPr lang="zh-CN" altLang="en-US"/>
          </a:p>
        </p:txBody>
      </p:sp>
    </p:spTree>
    <p:extLst>
      <p:ext uri="{BB962C8B-B14F-4D97-AF65-F5344CB8AC3E}">
        <p14:creationId xmlns:p14="http://schemas.microsoft.com/office/powerpoint/2010/main" val="163367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a:t>
            </a:fld>
            <a:endParaRPr lang="zh-CN" altLang="en-US"/>
          </a:p>
        </p:txBody>
      </p:sp>
    </p:spTree>
    <p:extLst>
      <p:ext uri="{BB962C8B-B14F-4D97-AF65-F5344CB8AC3E}">
        <p14:creationId xmlns:p14="http://schemas.microsoft.com/office/powerpoint/2010/main" val="1509218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p:txBody>
      </p:sp>
      <p:sp>
        <p:nvSpPr>
          <p:cNvPr id="4" name="灯片编号占位符 3"/>
          <p:cNvSpPr>
            <a:spLocks noGrp="1"/>
          </p:cNvSpPr>
          <p:nvPr>
            <p:ph type="sldNum" sz="quarter" idx="10"/>
          </p:nvPr>
        </p:nvSpPr>
        <p:spPr/>
        <p:txBody>
          <a:bodyPr/>
          <a:lstStyle/>
          <a:p>
            <a:fld id="{A81F80C7-6FFE-45E4-A3D7-0233A6797C63}" type="slidenum">
              <a:rPr lang="zh-CN" altLang="en-US" smtClean="0"/>
              <a:t>26</a:t>
            </a:fld>
            <a:endParaRPr lang="zh-CN" altLang="en-US"/>
          </a:p>
        </p:txBody>
      </p:sp>
    </p:spTree>
    <p:extLst>
      <p:ext uri="{BB962C8B-B14F-4D97-AF65-F5344CB8AC3E}">
        <p14:creationId xmlns:p14="http://schemas.microsoft.com/office/powerpoint/2010/main" val="727805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a:t>
            </a:r>
            <a:r>
              <a:rPr lang="en-US" altLang="zh-CN" dirty="0" smtClean="0"/>
              <a:t>——</a:t>
            </a:r>
            <a:r>
              <a:rPr lang="zh-CN" altLang="en-US" dirty="0" smtClean="0"/>
              <a:t>走在智能制造的前沿</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27</a:t>
            </a:fld>
            <a:endParaRPr lang="zh-CN" altLang="en-US"/>
          </a:p>
        </p:txBody>
      </p:sp>
    </p:spTree>
    <p:extLst>
      <p:ext uri="{BB962C8B-B14F-4D97-AF65-F5344CB8AC3E}">
        <p14:creationId xmlns:p14="http://schemas.microsoft.com/office/powerpoint/2010/main" val="3839868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CNCF(Cloud Native Computing Foundation)</a:t>
            </a:r>
            <a:r>
              <a:rPr lang="zh-CN" altLang="en-US" sz="1200" b="0" i="0" kern="1200" dirty="0" smtClean="0">
                <a:solidFill>
                  <a:schemeClr val="tx1"/>
                </a:solidFill>
                <a:effectLst/>
                <a:latin typeface="+mn-lt"/>
                <a:ea typeface="+mn-ea"/>
                <a:cs typeface="+mn-cs"/>
              </a:rPr>
              <a:t>于 </a:t>
            </a:r>
            <a:r>
              <a:rPr lang="en-US" altLang="zh-CN" sz="1200" b="0" i="0" kern="1200" dirty="0" smtClean="0">
                <a:solidFill>
                  <a:schemeClr val="tx1"/>
                </a:solidFill>
                <a:effectLst/>
                <a:latin typeface="+mn-lt"/>
                <a:ea typeface="+mn-ea"/>
                <a:cs typeface="+mn-cs"/>
              </a:rPr>
              <a:t>2015 </a:t>
            </a:r>
            <a:r>
              <a:rPr lang="zh-CN" altLang="en-US" sz="1200" b="0" i="0" kern="1200" dirty="0" smtClean="0">
                <a:solidFill>
                  <a:schemeClr val="tx1"/>
                </a:solidFill>
                <a:effectLst/>
                <a:latin typeface="+mn-lt"/>
                <a:ea typeface="+mn-ea"/>
                <a:cs typeface="+mn-cs"/>
              </a:rPr>
              <a:t>年 </a:t>
            </a:r>
            <a:r>
              <a:rPr lang="en-US" altLang="zh-CN" sz="1200" b="0" i="0" kern="1200" dirty="0" smtClean="0">
                <a:solidFill>
                  <a:schemeClr val="tx1"/>
                </a:solidFill>
                <a:effectLst/>
                <a:latin typeface="+mn-lt"/>
                <a:ea typeface="+mn-ea"/>
                <a:cs typeface="+mn-cs"/>
              </a:rPr>
              <a:t>7 </a:t>
            </a:r>
            <a:r>
              <a:rPr lang="zh-CN" altLang="en-US" sz="1200" b="0" i="0" kern="1200" dirty="0" smtClean="0">
                <a:solidFill>
                  <a:schemeClr val="tx1"/>
                </a:solidFill>
                <a:effectLst/>
                <a:latin typeface="+mn-lt"/>
                <a:ea typeface="+mn-ea"/>
                <a:cs typeface="+mn-cs"/>
              </a:rPr>
              <a:t>月成立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隶属于 </a:t>
            </a:r>
            <a:r>
              <a:rPr lang="en-US" altLang="zh-CN" sz="1200" b="0" i="0" kern="1200" dirty="0" smtClean="0">
                <a:solidFill>
                  <a:schemeClr val="tx1"/>
                </a:solidFill>
                <a:effectLst/>
                <a:latin typeface="+mn-lt"/>
                <a:ea typeface="+mn-ea"/>
                <a:cs typeface="+mn-cs"/>
              </a:rPr>
              <a:t>Linux </a:t>
            </a:r>
            <a:r>
              <a:rPr lang="zh-CN" altLang="en-US" sz="1200" b="0" i="0" kern="1200" dirty="0" smtClean="0">
                <a:solidFill>
                  <a:schemeClr val="tx1"/>
                </a:solidFill>
                <a:effectLst/>
                <a:latin typeface="+mn-lt"/>
                <a:ea typeface="+mn-ea"/>
                <a:cs typeface="+mn-cs"/>
              </a:rPr>
              <a:t>基金会。</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2019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24</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基金会在旧金山宣布成立针对边缘计算的</a:t>
            </a:r>
            <a:r>
              <a:rPr lang="en-US" altLang="zh-CN" sz="1200" b="0" i="0" kern="1200" dirty="0" smtClean="0">
                <a:solidFill>
                  <a:schemeClr val="tx1"/>
                </a:solidFill>
                <a:effectLst/>
                <a:latin typeface="+mn-lt"/>
                <a:ea typeface="+mn-ea"/>
                <a:cs typeface="+mn-cs"/>
              </a:rPr>
              <a:t>LF Edge</a:t>
            </a:r>
            <a:r>
              <a:rPr lang="zh-CN" altLang="en-US" sz="1200" b="0" i="0" kern="1200" dirty="0" smtClean="0">
                <a:solidFill>
                  <a:schemeClr val="tx1"/>
                </a:solidFill>
                <a:effectLst/>
                <a:latin typeface="+mn-lt"/>
                <a:ea typeface="+mn-ea"/>
                <a:cs typeface="+mn-cs"/>
              </a:rPr>
              <a:t>基金会</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29</a:t>
            </a:fld>
            <a:endParaRPr lang="zh-CN" altLang="en-US"/>
          </a:p>
        </p:txBody>
      </p:sp>
    </p:spTree>
    <p:extLst>
      <p:ext uri="{BB962C8B-B14F-4D97-AF65-F5344CB8AC3E}">
        <p14:creationId xmlns:p14="http://schemas.microsoft.com/office/powerpoint/2010/main" val="2598814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https://zhuanlan.zhihu.com/p/56109369</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30</a:t>
            </a:fld>
            <a:endParaRPr lang="zh-CN" altLang="en-US"/>
          </a:p>
        </p:txBody>
      </p:sp>
    </p:spTree>
    <p:extLst>
      <p:ext uri="{BB962C8B-B14F-4D97-AF65-F5344CB8AC3E}">
        <p14:creationId xmlns:p14="http://schemas.microsoft.com/office/powerpoint/2010/main" val="3667684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31</a:t>
            </a:fld>
            <a:endParaRPr lang="zh-CN" altLang="en-US"/>
          </a:p>
        </p:txBody>
      </p:sp>
    </p:spTree>
    <p:extLst>
      <p:ext uri="{BB962C8B-B14F-4D97-AF65-F5344CB8AC3E}">
        <p14:creationId xmlns:p14="http://schemas.microsoft.com/office/powerpoint/2010/main" val="2530472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34</a:t>
            </a:fld>
            <a:endParaRPr lang="zh-CN" altLang="en-US"/>
          </a:p>
        </p:txBody>
      </p:sp>
    </p:spTree>
    <p:extLst>
      <p:ext uri="{BB962C8B-B14F-4D97-AF65-F5344CB8AC3E}">
        <p14:creationId xmlns:p14="http://schemas.microsoft.com/office/powerpoint/2010/main" val="3217232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Darwin</a:t>
            </a:r>
            <a:r>
              <a:rPr lang="zh-CN" altLang="en-US" sz="1200" b="0" i="0" kern="1200" dirty="0" smtClean="0">
                <a:solidFill>
                  <a:schemeClr val="tx1"/>
                </a:solidFill>
                <a:effectLst/>
                <a:latin typeface="+mn-lt"/>
                <a:ea typeface="+mn-ea"/>
                <a:cs typeface="+mn-cs"/>
              </a:rPr>
              <a:t>是由苹果电脑于</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年开发的一个开放原始码操作系统。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35</a:t>
            </a:fld>
            <a:endParaRPr lang="zh-CN" altLang="en-US"/>
          </a:p>
        </p:txBody>
      </p:sp>
    </p:spTree>
    <p:extLst>
      <p:ext uri="{BB962C8B-B14F-4D97-AF65-F5344CB8AC3E}">
        <p14:creationId xmlns:p14="http://schemas.microsoft.com/office/powerpoint/2010/main" val="3565829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37</a:t>
            </a:fld>
            <a:endParaRPr lang="zh-CN" altLang="en-US"/>
          </a:p>
        </p:txBody>
      </p:sp>
    </p:spTree>
    <p:extLst>
      <p:ext uri="{BB962C8B-B14F-4D97-AF65-F5344CB8AC3E}">
        <p14:creationId xmlns:p14="http://schemas.microsoft.com/office/powerpoint/2010/main" val="2965234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39</a:t>
            </a:fld>
            <a:endParaRPr lang="zh-CN" altLang="en-US"/>
          </a:p>
        </p:txBody>
      </p:sp>
    </p:spTree>
    <p:extLst>
      <p:ext uri="{BB962C8B-B14F-4D97-AF65-F5344CB8AC3E}">
        <p14:creationId xmlns:p14="http://schemas.microsoft.com/office/powerpoint/2010/main" val="3103000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服务协同：预测性维护这种具体应用服务的协同；</a:t>
            </a:r>
            <a:endParaRPr lang="en-US" altLang="zh-CN" dirty="0" smtClean="0"/>
          </a:p>
          <a:p>
            <a:r>
              <a:rPr lang="zh-CN" altLang="en-US" dirty="0" smtClean="0"/>
              <a:t>管理协同：业务编排、生命周期控制；</a:t>
            </a:r>
            <a:endParaRPr lang="en-US" altLang="zh-CN" dirty="0" smtClean="0"/>
          </a:p>
          <a:p>
            <a:r>
              <a:rPr lang="zh-CN" altLang="en-US" dirty="0" smtClean="0"/>
              <a:t>智能协同：云端训练、边缘端推理</a:t>
            </a:r>
            <a:endParaRPr lang="en-US" altLang="zh-CN" dirty="0" smtClean="0"/>
          </a:p>
          <a:p>
            <a:r>
              <a:rPr lang="zh-CN" altLang="en-US" dirty="0" smtClean="0"/>
              <a:t>数据协同：数据采集与大数据分析；</a:t>
            </a:r>
            <a:endParaRPr lang="en-US" altLang="zh-CN" dirty="0" smtClean="0"/>
          </a:p>
          <a:p>
            <a:r>
              <a:rPr lang="zh-CN" altLang="en-US" dirty="0" smtClean="0"/>
              <a:t>资源协同：边缘节点基础设施及调度协同，比方资源不够了从云端借用资源等</a:t>
            </a:r>
          </a:p>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41</a:t>
            </a:fld>
            <a:endParaRPr lang="zh-CN" altLang="en-US"/>
          </a:p>
        </p:txBody>
      </p:sp>
    </p:spTree>
    <p:extLst>
      <p:ext uri="{BB962C8B-B14F-4D97-AF65-F5344CB8AC3E}">
        <p14:creationId xmlns:p14="http://schemas.microsoft.com/office/powerpoint/2010/main" val="136811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5</a:t>
            </a:fld>
            <a:endParaRPr lang="zh-CN" altLang="en-US"/>
          </a:p>
        </p:txBody>
      </p:sp>
    </p:spTree>
    <p:extLst>
      <p:ext uri="{BB962C8B-B14F-4D97-AF65-F5344CB8AC3E}">
        <p14:creationId xmlns:p14="http://schemas.microsoft.com/office/powerpoint/2010/main" val="2952343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46</a:t>
            </a:fld>
            <a:endParaRPr lang="zh-CN" altLang="en-US"/>
          </a:p>
        </p:txBody>
      </p:sp>
    </p:spTree>
    <p:extLst>
      <p:ext uri="{BB962C8B-B14F-4D97-AF65-F5344CB8AC3E}">
        <p14:creationId xmlns:p14="http://schemas.microsoft.com/office/powerpoint/2010/main" val="19814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47</a:t>
            </a:fld>
            <a:endParaRPr lang="zh-CN" altLang="en-US"/>
          </a:p>
        </p:txBody>
      </p:sp>
    </p:spTree>
    <p:extLst>
      <p:ext uri="{BB962C8B-B14F-4D97-AF65-F5344CB8AC3E}">
        <p14:creationId xmlns:p14="http://schemas.microsoft.com/office/powerpoint/2010/main" val="3665033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工业互联网智能制造边缘计算</a:t>
            </a:r>
            <a:r>
              <a:rPr lang="en-US" altLang="zh-CN" dirty="0" smtClean="0"/>
              <a:t>——</a:t>
            </a:r>
            <a:r>
              <a:rPr lang="zh-CN" altLang="en-US" dirty="0" smtClean="0"/>
              <a:t>现状与挑战</a:t>
            </a:r>
            <a:r>
              <a:rPr lang="en-US" altLang="zh-CN" dirty="0" smtClean="0"/>
              <a:t>》</a:t>
            </a:r>
          </a:p>
          <a:p>
            <a:r>
              <a:rPr lang="en-US" altLang="zh-CN" dirty="0" smtClean="0"/>
              <a:t>2018</a:t>
            </a:r>
            <a:r>
              <a:rPr lang="zh-CN" altLang="en-US" dirty="0" smtClean="0"/>
              <a:t>至今，进入爆发期</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6</a:t>
            </a:fld>
            <a:endParaRPr lang="zh-CN" altLang="en-US"/>
          </a:p>
        </p:txBody>
      </p:sp>
    </p:spTree>
    <p:extLst>
      <p:ext uri="{BB962C8B-B14F-4D97-AF65-F5344CB8AC3E}">
        <p14:creationId xmlns:p14="http://schemas.microsoft.com/office/powerpoint/2010/main" val="250863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7</a:t>
            </a:fld>
            <a:endParaRPr lang="zh-CN" altLang="en-US"/>
          </a:p>
        </p:txBody>
      </p:sp>
    </p:spTree>
    <p:extLst>
      <p:ext uri="{BB962C8B-B14F-4D97-AF65-F5344CB8AC3E}">
        <p14:creationId xmlns:p14="http://schemas.microsoft.com/office/powerpoint/2010/main" val="98475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来自</a:t>
            </a:r>
            <a:r>
              <a:rPr lang="en-US" altLang="zh-CN" dirty="0" smtClean="0"/>
              <a:t>《</a:t>
            </a:r>
            <a:r>
              <a:rPr lang="zh-CN" altLang="en-US" dirty="0" smtClean="0"/>
              <a:t>边缘计算参考架构</a:t>
            </a:r>
            <a:r>
              <a:rPr lang="en-US" altLang="zh-CN" dirty="0" smtClean="0"/>
              <a:t>3.0》</a:t>
            </a:r>
          </a:p>
          <a:p>
            <a:r>
              <a:rPr lang="en-US" altLang="zh-CN" dirty="0" smtClean="0"/>
              <a:t>SDN</a:t>
            </a:r>
            <a:r>
              <a:rPr lang="zh-CN" altLang="en-US" dirty="0" smtClean="0"/>
              <a:t>（</a:t>
            </a:r>
            <a:r>
              <a:rPr lang="en-US" altLang="zh-CN" dirty="0" smtClean="0"/>
              <a:t>Software Defined Network</a:t>
            </a:r>
            <a:r>
              <a:rPr lang="zh-CN" altLang="en-US" dirty="0" smtClean="0"/>
              <a:t>）软件定义网络</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8</a:t>
            </a:fld>
            <a:endParaRPr lang="zh-CN" altLang="en-US"/>
          </a:p>
        </p:txBody>
      </p:sp>
    </p:spTree>
    <p:extLst>
      <p:ext uri="{BB962C8B-B14F-4D97-AF65-F5344CB8AC3E}">
        <p14:creationId xmlns:p14="http://schemas.microsoft.com/office/powerpoint/2010/main" val="2251626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来自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边缘计算的架构、挑战与应用</a:t>
            </a:r>
            <a:r>
              <a:rPr lang="zh-CN" altLang="en-US" dirty="0" smtClean="0"/>
              <a:t> </a:t>
            </a:r>
            <a:r>
              <a:rPr lang="en-US" altLang="zh-CN" dirty="0" smtClean="0"/>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9</a:t>
            </a:fld>
            <a:endParaRPr lang="zh-CN" altLang="en-US"/>
          </a:p>
        </p:txBody>
      </p:sp>
    </p:spTree>
    <p:extLst>
      <p:ext uri="{BB962C8B-B14F-4D97-AF65-F5344CB8AC3E}">
        <p14:creationId xmlns:p14="http://schemas.microsoft.com/office/powerpoint/2010/main" val="85953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参考</a:t>
            </a:r>
            <a:r>
              <a:rPr lang="en-US" altLang="zh-CN" dirty="0" smtClean="0"/>
              <a:t>《</a:t>
            </a:r>
            <a:r>
              <a:rPr lang="zh-CN" altLang="en-US" dirty="0" smtClean="0"/>
              <a:t>激荡十年：云计算的过去、现在和未来</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10</a:t>
            </a:fld>
            <a:endParaRPr lang="zh-CN" altLang="en-US"/>
          </a:p>
        </p:txBody>
      </p:sp>
    </p:spTree>
    <p:extLst>
      <p:ext uri="{BB962C8B-B14F-4D97-AF65-F5344CB8AC3E}">
        <p14:creationId xmlns:p14="http://schemas.microsoft.com/office/powerpoint/2010/main" val="598662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来自</a:t>
            </a:r>
            <a:r>
              <a:rPr lang="en-US" altLang="zh-CN" dirty="0" smtClean="0"/>
              <a:t>《</a:t>
            </a:r>
            <a:r>
              <a:rPr lang="zh-CN" altLang="en-US" dirty="0" smtClean="0"/>
              <a:t>边缘计算参考架构</a:t>
            </a:r>
            <a:r>
              <a:rPr lang="en-US" altLang="zh-CN" dirty="0" smtClean="0"/>
              <a:t>3.0—2018</a:t>
            </a:r>
            <a:r>
              <a:rPr lang="zh-CN" altLang="en-US" dirty="0" smtClean="0"/>
              <a:t>年</a:t>
            </a:r>
            <a:r>
              <a:rPr lang="en-US" altLang="zh-CN" dirty="0" smtClean="0"/>
              <a:t>》</a:t>
            </a:r>
            <a:endParaRPr lang="zh-CN" altLang="en-US" dirty="0" smtClean="0"/>
          </a:p>
          <a:p>
            <a:r>
              <a:rPr lang="en-US" altLang="zh-CN" sz="1200" b="1" i="0" kern="1200" dirty="0" smtClean="0">
                <a:solidFill>
                  <a:schemeClr val="tx1"/>
                </a:solidFill>
                <a:effectLst/>
                <a:latin typeface="+mn-lt"/>
                <a:ea typeface="+mn-ea"/>
                <a:cs typeface="+mn-cs"/>
              </a:rPr>
              <a:t>DevOps</a:t>
            </a:r>
            <a:r>
              <a:rPr lang="zh-CN" altLang="en-US" sz="1200" b="0" i="0" kern="1200" dirty="0" smtClean="0">
                <a:solidFill>
                  <a:schemeClr val="tx1"/>
                </a:solidFill>
                <a:effectLst/>
                <a:latin typeface="+mn-lt"/>
                <a:ea typeface="+mn-ea"/>
                <a:cs typeface="+mn-cs"/>
              </a:rPr>
              <a:t>的意思就是</a:t>
            </a:r>
            <a:r>
              <a:rPr lang="zh-CN" altLang="en-US" sz="1200" b="1" i="0" kern="1200" dirty="0" smtClean="0">
                <a:solidFill>
                  <a:schemeClr val="tx1"/>
                </a:solidFill>
                <a:effectLst/>
                <a:latin typeface="+mn-lt"/>
                <a:ea typeface="+mn-ea"/>
                <a:cs typeface="+mn-cs"/>
              </a:rPr>
              <a:t>开发和运维</a:t>
            </a:r>
            <a:r>
              <a:rPr lang="zh-CN" altLang="en-US" sz="1200" b="0" i="0" kern="1200" dirty="0" smtClean="0">
                <a:solidFill>
                  <a:schemeClr val="tx1"/>
                </a:solidFill>
                <a:effectLst/>
                <a:latin typeface="+mn-lt"/>
                <a:ea typeface="+mn-ea"/>
                <a:cs typeface="+mn-cs"/>
              </a:rPr>
              <a:t>不再是分开的两个团队，而是你中有我，我中有你的一个团队。</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持续交付</a:t>
            </a:r>
            <a:r>
              <a:rPr lang="zh-CN" altLang="en-US" sz="1200" b="0" i="0" kern="1200" dirty="0" smtClean="0">
                <a:solidFill>
                  <a:schemeClr val="tx1"/>
                </a:solidFill>
                <a:effectLst/>
                <a:latin typeface="+mn-lt"/>
                <a:ea typeface="+mn-ea"/>
                <a:cs typeface="+mn-cs"/>
              </a:rPr>
              <a:t>的意思就是在不影响用户使用服务的前提下频繁把新功能发布给用户使用，要做到这点非常非常难。</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容器化</a:t>
            </a:r>
            <a:r>
              <a:rPr lang="zh-CN" altLang="en-US" sz="1200" b="0" i="0" kern="1200" dirty="0" smtClean="0">
                <a:solidFill>
                  <a:schemeClr val="tx1"/>
                </a:solidFill>
                <a:effectLst/>
                <a:latin typeface="+mn-lt"/>
                <a:ea typeface="+mn-ea"/>
                <a:cs typeface="+mn-cs"/>
              </a:rPr>
              <a:t>的好处在于运维的时候不需要再关心每个服务所使用的技术栈了，每个服务都被无差别地封装在容器里，可以被无差别地管理和维护，现在比较流行的工具是</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81F80C7-6FFE-45E4-A3D7-0233A6797C63}" type="slidenum">
              <a:rPr lang="zh-CN" altLang="en-US" smtClean="0"/>
              <a:t>11</a:t>
            </a:fld>
            <a:endParaRPr lang="zh-CN" altLang="en-US"/>
          </a:p>
        </p:txBody>
      </p:sp>
    </p:spTree>
    <p:extLst>
      <p:ext uri="{BB962C8B-B14F-4D97-AF65-F5344CB8AC3E}">
        <p14:creationId xmlns:p14="http://schemas.microsoft.com/office/powerpoint/2010/main" val="1368495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33"/>
          <a:stretch/>
        </p:blipFill>
        <p:spPr>
          <a:xfrm>
            <a:off x="10187709" y="195517"/>
            <a:ext cx="1564935" cy="719680"/>
          </a:xfrm>
          <a:prstGeom prst="rect">
            <a:avLst/>
          </a:prstGeom>
          <a:noFill/>
        </p:spPr>
      </p:pic>
      <p:grpSp>
        <p:nvGrpSpPr>
          <p:cNvPr id="19" name="组合 18"/>
          <p:cNvGrpSpPr/>
          <p:nvPr userDrawn="1"/>
        </p:nvGrpSpPr>
        <p:grpSpPr>
          <a:xfrm>
            <a:off x="2073668" y="1551397"/>
            <a:ext cx="8044664" cy="1921268"/>
            <a:chOff x="2013735" y="1551397"/>
            <a:chExt cx="8044664" cy="1921268"/>
          </a:xfrm>
        </p:grpSpPr>
        <p:grpSp>
          <p:nvGrpSpPr>
            <p:cNvPr id="14" name="组合 13"/>
            <p:cNvGrpSpPr/>
            <p:nvPr userDrawn="1"/>
          </p:nvGrpSpPr>
          <p:grpSpPr>
            <a:xfrm>
              <a:off x="2013735" y="1551398"/>
              <a:ext cx="667820" cy="1921267"/>
              <a:chOff x="3051425" y="1222625"/>
              <a:chExt cx="667820" cy="2578813"/>
            </a:xfrm>
          </p:grpSpPr>
          <p:cxnSp>
            <p:nvCxnSpPr>
              <p:cNvPr id="4" name="直接连接符 3"/>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rot="10800000">
              <a:off x="9390579" y="1551397"/>
              <a:ext cx="667820" cy="1921267"/>
              <a:chOff x="3051425" y="1222625"/>
              <a:chExt cx="667820" cy="2578813"/>
            </a:xfrm>
          </p:grpSpPr>
          <p:cxnSp>
            <p:nvCxnSpPr>
              <p:cNvPr id="16" name="直接连接符 15"/>
              <p:cNvCxnSpPr/>
              <p:nvPr userDrawn="1"/>
            </p:nvCxnSpPr>
            <p:spPr>
              <a:xfrm flipH="1">
                <a:off x="3051426" y="1222625"/>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3051425" y="1222625"/>
                <a:ext cx="0" cy="257881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51426" y="3801438"/>
                <a:ext cx="66781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054308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333844"/>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a:noFill/>
        </p:spPr>
      </p:pic>
      <p:grpSp>
        <p:nvGrpSpPr>
          <p:cNvPr id="8" name="组合 7"/>
          <p:cNvGrpSpPr/>
          <p:nvPr userDrawn="1"/>
        </p:nvGrpSpPr>
        <p:grpSpPr>
          <a:xfrm>
            <a:off x="811658" y="309135"/>
            <a:ext cx="2173526" cy="492443"/>
            <a:chOff x="780836" y="324525"/>
            <a:chExt cx="2173526" cy="492443"/>
          </a:xfrm>
        </p:grpSpPr>
        <p:grpSp>
          <p:nvGrpSpPr>
            <p:cNvPr id="9" name="组合 8"/>
            <p:cNvGrpSpPr/>
            <p:nvPr userDrawn="1"/>
          </p:nvGrpSpPr>
          <p:grpSpPr>
            <a:xfrm>
              <a:off x="780836" y="360418"/>
              <a:ext cx="1324402" cy="369332"/>
              <a:chOff x="770562" y="309047"/>
              <a:chExt cx="1324402" cy="369332"/>
            </a:xfrm>
          </p:grpSpPr>
          <p:sp>
            <p:nvSpPr>
              <p:cNvPr id="11" name="文本框 10"/>
              <p:cNvSpPr txBox="1"/>
              <p:nvPr userDrawn="1"/>
            </p:nvSpPr>
            <p:spPr>
              <a:xfrm>
                <a:off x="770562" y="309047"/>
                <a:ext cx="1324402" cy="369332"/>
              </a:xfrm>
              <a:prstGeom prst="rect">
                <a:avLst/>
              </a:prstGeom>
              <a:noFill/>
            </p:spPr>
            <p:txBody>
              <a:bodyPr wrap="none" rtlCol="0">
                <a:spAutoFit/>
              </a:bodyPr>
              <a:lstStyle/>
              <a:p>
                <a:r>
                  <a:rPr lang="en-US" altLang="zh-CN" b="1" u="none" dirty="0" smtClean="0">
                    <a:solidFill>
                      <a:srgbClr val="2EBA7C"/>
                    </a:solidFill>
                    <a:latin typeface="微软雅黑" panose="020B0503020204020204" pitchFamily="34" charset="-122"/>
                    <a:ea typeface="微软雅黑" panose="020B0503020204020204" pitchFamily="34" charset="-122"/>
                  </a:rPr>
                  <a:t>ONTENTS</a:t>
                </a:r>
                <a:endParaRPr lang="zh-CN" altLang="en-US" b="1" u="none" dirty="0">
                  <a:solidFill>
                    <a:srgbClr val="2EBA7C"/>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852755" y="657547"/>
                <a:ext cx="1140432" cy="0"/>
              </a:xfrm>
              <a:prstGeom prst="line">
                <a:avLst/>
              </a:prstGeom>
              <a:ln w="28575">
                <a:solidFill>
                  <a:srgbClr val="2EBA7C"/>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userDrawn="1"/>
          </p:nvSpPr>
          <p:spPr>
            <a:xfrm>
              <a:off x="2003461" y="324525"/>
              <a:ext cx="950901" cy="492443"/>
            </a:xfrm>
            <a:prstGeom prst="rect">
              <a:avLst/>
            </a:prstGeom>
            <a:noFill/>
          </p:spPr>
          <p:txBody>
            <a:bodyPr wrap="none" rtlCol="0">
              <a:spAutoFit/>
            </a:bodyPr>
            <a:lstStyle/>
            <a:p>
              <a:r>
                <a:rPr lang="zh-CN" altLang="en-US" sz="2600" b="1" dirty="0" smtClean="0">
                  <a:solidFill>
                    <a:srgbClr val="2EBA7C"/>
                  </a:solidFill>
                  <a:latin typeface="微软雅黑" panose="020B0503020204020204" pitchFamily="34" charset="-122"/>
                  <a:ea typeface="微软雅黑" panose="020B0503020204020204" pitchFamily="34" charset="-122"/>
                </a:rPr>
                <a:t>目 录</a:t>
              </a:r>
              <a:endParaRPr lang="zh-CN" altLang="en-US" sz="2600" b="1" dirty="0">
                <a:solidFill>
                  <a:srgbClr val="2EBA7C"/>
                </a:solidFill>
                <a:latin typeface="微软雅黑" panose="020B0503020204020204" pitchFamily="34" charset="-122"/>
                <a:ea typeface="微软雅黑" panose="020B0503020204020204" pitchFamily="34" charset="-122"/>
              </a:endParaRPr>
            </a:p>
          </p:txBody>
        </p:sp>
      </p:grpSp>
      <p:sp>
        <p:nvSpPr>
          <p:cNvPr id="13" name="矩形 12"/>
          <p:cNvSpPr/>
          <p:nvPr userDrawn="1"/>
        </p:nvSpPr>
        <p:spPr>
          <a:xfrm>
            <a:off x="387154" y="298861"/>
            <a:ext cx="446321" cy="446321"/>
          </a:xfrm>
          <a:prstGeom prst="rect">
            <a:avLst/>
          </a:prstGeom>
          <a:solidFill>
            <a:srgbClr val="2EB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392224" y="273109"/>
            <a:ext cx="359058" cy="52322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C</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4713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333844"/>
        </a:solidFill>
        <a:effectLst/>
      </p:bgPr>
    </p:bg>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7" name="灯片编号占位符 6"/>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cxnSp>
        <p:nvCxnSpPr>
          <p:cNvPr id="9" name="直接连接符 8"/>
          <p:cNvCxnSpPr/>
          <p:nvPr userDrawn="1"/>
        </p:nvCxnSpPr>
        <p:spPr>
          <a:xfrm>
            <a:off x="380145" y="791663"/>
            <a:ext cx="9585788" cy="0"/>
          </a:xfrm>
          <a:prstGeom prst="line">
            <a:avLst/>
          </a:prstGeom>
          <a:ln w="19050">
            <a:solidFill>
              <a:srgbClr val="2A7C60"/>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380145" y="360219"/>
            <a:ext cx="127855" cy="350982"/>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04477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rgbClr val="333844"/>
        </a:solidFill>
        <a:effectLst/>
      </p:bgPr>
    </p:bg>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9" name="灯片编号占位符 8"/>
          <p:cNvSpPr>
            <a:spLocks noGrp="1"/>
          </p:cNvSpPr>
          <p:nvPr>
            <p:ph type="sldNum" sz="quarter" idx="12"/>
          </p:nvPr>
        </p:nvSpPr>
        <p:spPr/>
        <p:txBody>
          <a:bodyPr/>
          <a:lstStyle/>
          <a:p>
            <a:fld id="{39CA78E4-F434-4116-A7EE-5A6838CB0D53}" type="slidenum">
              <a:rPr lang="zh-CN" altLang="en-US" smtClean="0"/>
              <a:t>‹#›</a:t>
            </a:fld>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4539720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333844"/>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r>
              <a:rPr lang="en-US" altLang="zh-CN" smtClean="0"/>
              <a:t>Confidential in BGI,shall not be spread if not be privileged</a:t>
            </a:r>
            <a:endParaRPr lang="zh-CN" altLang="en-US" dirty="0"/>
          </a:p>
        </p:txBody>
      </p:sp>
      <p:sp>
        <p:nvSpPr>
          <p:cNvPr id="4" name="灯片编号占位符 3"/>
          <p:cNvSpPr>
            <a:spLocks noGrp="1"/>
          </p:cNvSpPr>
          <p:nvPr>
            <p:ph type="sldNum" sz="quarter" idx="11"/>
          </p:nvPr>
        </p:nvSpPr>
        <p:spPr/>
        <p:txBody>
          <a:bodyPr/>
          <a:lstStyle/>
          <a:p>
            <a:fld id="{39CA78E4-F434-4116-A7EE-5A6838CB0D53}" type="slidenum">
              <a:rPr lang="zh-CN" altLang="en-US" smtClean="0"/>
              <a:t>‹#›</a:t>
            </a:fld>
            <a:endParaRPr lang="zh-CN" altLang="en-US"/>
          </a:p>
        </p:txBody>
      </p:sp>
      <p:grpSp>
        <p:nvGrpSpPr>
          <p:cNvPr id="5" name="Group 9"/>
          <p:cNvGrpSpPr>
            <a:grpSpLocks/>
          </p:cNvGrpSpPr>
          <p:nvPr userDrawn="1"/>
        </p:nvGrpSpPr>
        <p:grpSpPr bwMode="auto">
          <a:xfrm>
            <a:off x="0" y="0"/>
            <a:ext cx="12192000" cy="6858000"/>
            <a:chOff x="1128" y="1380"/>
            <a:chExt cx="3976" cy="2568"/>
          </a:xfrm>
        </p:grpSpPr>
        <p:sp>
          <p:nvSpPr>
            <p:cNvPr id="6" name="Freeform 3"/>
            <p:cNvSpPr>
              <a:spLocks/>
            </p:cNvSpPr>
            <p:nvPr userDrawn="1"/>
          </p:nvSpPr>
          <p:spPr bwMode="auto">
            <a:xfrm>
              <a:off x="2171" y="1380"/>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Freeform 4"/>
            <p:cNvSpPr>
              <a:spLocks/>
            </p:cNvSpPr>
            <p:nvPr userDrawn="1"/>
          </p:nvSpPr>
          <p:spPr bwMode="auto">
            <a:xfrm rot="10800000">
              <a:off x="2763" y="3199"/>
              <a:ext cx="1311" cy="749"/>
            </a:xfrm>
            <a:custGeom>
              <a:avLst/>
              <a:gdLst>
                <a:gd name="T0" fmla="*/ 0 w 1311"/>
                <a:gd name="T1" fmla="*/ 0 h 756"/>
                <a:gd name="T2" fmla="*/ 600 w 1311"/>
                <a:gd name="T3" fmla="*/ 728 h 756"/>
                <a:gd name="T4" fmla="*/ 1311 w 1311"/>
                <a:gd name="T5" fmla="*/ 728 h 756"/>
                <a:gd name="T6" fmla="*/ 0 60000 65536"/>
                <a:gd name="T7" fmla="*/ 0 60000 65536"/>
                <a:gd name="T8" fmla="*/ 0 60000 65536"/>
              </a:gdLst>
              <a:ahLst/>
              <a:cxnLst>
                <a:cxn ang="T6">
                  <a:pos x="T0" y="T1"/>
                </a:cxn>
                <a:cxn ang="T7">
                  <a:pos x="T2" y="T3"/>
                </a:cxn>
                <a:cxn ang="T8">
                  <a:pos x="T4" y="T5"/>
                </a:cxn>
              </a:cxnLst>
              <a:rect l="0" t="0" r="r" b="b"/>
              <a:pathLst>
                <a:path w="1311" h="756">
                  <a:moveTo>
                    <a:pt x="0" y="0"/>
                  </a:moveTo>
                  <a:lnTo>
                    <a:pt x="600" y="756"/>
                  </a:lnTo>
                  <a:lnTo>
                    <a:pt x="1311" y="756"/>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Freeform 5"/>
            <p:cNvSpPr>
              <a:spLocks/>
            </p:cNvSpPr>
            <p:nvPr userDrawn="1"/>
          </p:nvSpPr>
          <p:spPr bwMode="auto">
            <a:xfrm>
              <a:off x="1128" y="2186"/>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Freeform 6"/>
            <p:cNvSpPr>
              <a:spLocks/>
            </p:cNvSpPr>
            <p:nvPr userDrawn="1"/>
          </p:nvSpPr>
          <p:spPr bwMode="auto">
            <a:xfrm rot="10800000">
              <a:off x="3556" y="2725"/>
              <a:ext cx="1548" cy="452"/>
            </a:xfrm>
            <a:custGeom>
              <a:avLst/>
              <a:gdLst>
                <a:gd name="T0" fmla="*/ 0 w 1548"/>
                <a:gd name="T1" fmla="*/ 452 h 452"/>
                <a:gd name="T2" fmla="*/ 1222 w 1548"/>
                <a:gd name="T3" fmla="*/ 452 h 452"/>
                <a:gd name="T4" fmla="*/ 1548 w 1548"/>
                <a:gd name="T5" fmla="*/ 0 h 452"/>
                <a:gd name="T6" fmla="*/ 0 60000 65536"/>
                <a:gd name="T7" fmla="*/ 0 60000 65536"/>
                <a:gd name="T8" fmla="*/ 0 60000 65536"/>
              </a:gdLst>
              <a:ahLst/>
              <a:cxnLst>
                <a:cxn ang="T6">
                  <a:pos x="T0" y="T1"/>
                </a:cxn>
                <a:cxn ang="T7">
                  <a:pos x="T2" y="T3"/>
                </a:cxn>
                <a:cxn ang="T8">
                  <a:pos x="T4" y="T5"/>
                </a:cxn>
              </a:cxnLst>
              <a:rect l="0" t="0" r="r" b="b"/>
              <a:pathLst>
                <a:path w="1548" h="452">
                  <a:moveTo>
                    <a:pt x="0" y="452"/>
                  </a:moveTo>
                  <a:lnTo>
                    <a:pt x="1222" y="452"/>
                  </a:lnTo>
                  <a:lnTo>
                    <a:pt x="1548" y="0"/>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Freeform 7"/>
            <p:cNvSpPr>
              <a:spLocks/>
            </p:cNvSpPr>
            <p:nvPr userDrawn="1"/>
          </p:nvSpPr>
          <p:spPr bwMode="auto">
            <a:xfrm>
              <a:off x="3554" y="138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Freeform 8"/>
            <p:cNvSpPr>
              <a:spLocks/>
            </p:cNvSpPr>
            <p:nvPr userDrawn="1"/>
          </p:nvSpPr>
          <p:spPr bwMode="auto">
            <a:xfrm rot="10800000">
              <a:off x="2067" y="2717"/>
              <a:ext cx="615" cy="1223"/>
            </a:xfrm>
            <a:custGeom>
              <a:avLst/>
              <a:gdLst>
                <a:gd name="T0" fmla="*/ 615 w 615"/>
                <a:gd name="T1" fmla="*/ 0 h 1223"/>
                <a:gd name="T2" fmla="*/ 0 w 615"/>
                <a:gd name="T3" fmla="*/ 763 h 1223"/>
                <a:gd name="T4" fmla="*/ 326 w 615"/>
                <a:gd name="T5" fmla="*/ 1223 h 1223"/>
                <a:gd name="T6" fmla="*/ 0 60000 65536"/>
                <a:gd name="T7" fmla="*/ 0 60000 65536"/>
                <a:gd name="T8" fmla="*/ 0 60000 65536"/>
              </a:gdLst>
              <a:ahLst/>
              <a:cxnLst>
                <a:cxn ang="T6">
                  <a:pos x="T0" y="T1"/>
                </a:cxn>
                <a:cxn ang="T7">
                  <a:pos x="T2" y="T3"/>
                </a:cxn>
                <a:cxn ang="T8">
                  <a:pos x="T4" y="T5"/>
                </a:cxn>
              </a:cxnLst>
              <a:rect l="0" t="0" r="r" b="b"/>
              <a:pathLst>
                <a:path w="615" h="1223">
                  <a:moveTo>
                    <a:pt x="615" y="0"/>
                  </a:moveTo>
                  <a:lnTo>
                    <a:pt x="0" y="763"/>
                  </a:lnTo>
                  <a:lnTo>
                    <a:pt x="326" y="1223"/>
                  </a:lnTo>
                </a:path>
              </a:pathLst>
            </a:custGeom>
            <a:noFill/>
            <a:ln w="28575" cap="flat" cmpd="sng">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2" name="文本框 11"/>
          <p:cNvSpPr txBox="1"/>
          <p:nvPr userDrawn="1"/>
        </p:nvSpPr>
        <p:spPr>
          <a:xfrm>
            <a:off x="4163420" y="2767281"/>
            <a:ext cx="3865161" cy="1323439"/>
          </a:xfrm>
          <a:prstGeom prst="rect">
            <a:avLst/>
          </a:prstGeom>
          <a:noFill/>
        </p:spPr>
        <p:txBody>
          <a:bodyPr wrap="none" rtlCol="0">
            <a:spAutoFit/>
          </a:bodyPr>
          <a:lstStyle/>
          <a:p>
            <a:r>
              <a:rPr lang="en-US" altLang="zh-CN" sz="8000" b="1" dirty="0" smtClean="0">
                <a:solidFill>
                  <a:srgbClr val="2EBA7C"/>
                </a:solidFill>
                <a:latin typeface="微软雅黑" panose="020B0503020204020204" pitchFamily="34" charset="-122"/>
                <a:ea typeface="微软雅黑" panose="020B0503020204020204" pitchFamily="34" charset="-122"/>
              </a:rPr>
              <a:t>Thanks</a:t>
            </a:r>
            <a:endParaRPr lang="zh-CN" altLang="en-US" sz="8000" b="1" dirty="0">
              <a:solidFill>
                <a:srgbClr val="2EBA7C"/>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195517"/>
            <a:ext cx="1694245" cy="719680"/>
          </a:xfrm>
          <a:prstGeom prst="rect">
            <a:avLst/>
          </a:prstGeom>
        </p:spPr>
      </p:pic>
    </p:spTree>
    <p:extLst>
      <p:ext uri="{BB962C8B-B14F-4D97-AF65-F5344CB8AC3E}">
        <p14:creationId xmlns:p14="http://schemas.microsoft.com/office/powerpoint/2010/main" val="3214252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6" name="灯片编号占位符 5"/>
          <p:cNvSpPr>
            <a:spLocks noGrp="1"/>
          </p:cNvSpPr>
          <p:nvPr>
            <p:ph type="sldNum" sz="quarter" idx="4"/>
          </p:nvPr>
        </p:nvSpPr>
        <p:spPr>
          <a:xfrm>
            <a:off x="921677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A78E4-F434-4116-A7EE-5A6838CB0D53}" type="slidenum">
              <a:rPr lang="zh-CN" altLang="en-US" smtClean="0"/>
              <a:t>‹#›</a:t>
            </a:fld>
            <a:endParaRPr lang="zh-CN" altLang="en-US"/>
          </a:p>
        </p:txBody>
      </p:sp>
    </p:spTree>
    <p:extLst>
      <p:ext uri="{BB962C8B-B14F-4D97-AF65-F5344CB8AC3E}">
        <p14:creationId xmlns:p14="http://schemas.microsoft.com/office/powerpoint/2010/main" val="4090932633"/>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2" r:id="rId3"/>
    <p:sldLayoutId id="2147483653" r:id="rId4"/>
    <p:sldLayoutId id="2147483654" r:id="rId5"/>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a:t>
            </a:fld>
            <a:endParaRPr lang="zh-CN" altLang="en-US"/>
          </a:p>
        </p:txBody>
      </p:sp>
      <p:sp useBgFill="1">
        <p:nvSpPr>
          <p:cNvPr id="5" name="文本框 4"/>
          <p:cNvSpPr txBox="1"/>
          <p:nvPr/>
        </p:nvSpPr>
        <p:spPr>
          <a:xfrm>
            <a:off x="3961361" y="2151168"/>
            <a:ext cx="4712622" cy="707886"/>
          </a:xfrm>
          <a:prstGeom prst="rect">
            <a:avLst/>
          </a:prstGeom>
          <a:effectLst/>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边缘计算介绍</a:t>
            </a:r>
            <a:endParaRPr lang="en-US" altLang="zh-CN" sz="4000" b="1" dirty="0" smtClean="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609801" y="4030976"/>
            <a:ext cx="1729778" cy="338554"/>
          </a:xfrm>
          <a:prstGeom prst="rect">
            <a:avLst/>
          </a:prstGeom>
          <a:noFill/>
          <a:effectLst/>
        </p:spPr>
        <p:txBody>
          <a:bodyPr wrap="squar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2020</a:t>
            </a:r>
            <a:r>
              <a:rPr lang="zh-CN" altLang="en-US" sz="1600" dirty="0" smtClean="0">
                <a:solidFill>
                  <a:schemeClr val="bg1"/>
                </a:solidFill>
                <a:latin typeface="微软雅黑" panose="020B0503020204020204" pitchFamily="34" charset="-122"/>
                <a:ea typeface="微软雅黑" panose="020B0503020204020204" pitchFamily="34" charset="-122"/>
              </a:rPr>
              <a:t>年</a:t>
            </a:r>
            <a:r>
              <a:rPr lang="en-US" altLang="zh-CN" sz="1600" dirty="0" smtClean="0">
                <a:solidFill>
                  <a:schemeClr val="bg1"/>
                </a:solidFill>
                <a:latin typeface="微软雅黑" panose="020B0503020204020204" pitchFamily="34" charset="-122"/>
                <a:ea typeface="微软雅黑" panose="020B0503020204020204" pitchFamily="34" charset="-122"/>
              </a:rPr>
              <a:t>10</a:t>
            </a:r>
            <a:r>
              <a:rPr lang="zh-CN" altLang="en-US" sz="1600" dirty="0" smtClean="0">
                <a:solidFill>
                  <a:schemeClr val="bg1"/>
                </a:solidFill>
                <a:latin typeface="微软雅黑" panose="020B0503020204020204" pitchFamily="34" charset="-122"/>
                <a:ea typeface="微软雅黑" panose="020B0503020204020204" pitchFamily="34" charset="-122"/>
              </a:rPr>
              <a:t>月</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7278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云计算简介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174624" y="946594"/>
            <a:ext cx="11785351" cy="861774"/>
          </a:xfrm>
          <a:prstGeom prst="rect">
            <a:avLst/>
          </a:prstGeom>
          <a:noFill/>
        </p:spPr>
        <p:txBody>
          <a:bodyPr wrap="square" rtlCol="0">
            <a:spAutoFit/>
          </a:bodyPr>
          <a:lstStyle/>
          <a:p>
            <a:pPr>
              <a:lnSpc>
                <a:spcPts val="3000"/>
              </a:lnSpc>
            </a:pPr>
            <a:r>
              <a:rPr lang="zh-CN" altLang="en-US" dirty="0">
                <a:solidFill>
                  <a:schemeClr val="bg1"/>
                </a:solidFill>
                <a:latin typeface="黑体" panose="02010609060101010101" pitchFamily="49" charset="-122"/>
                <a:ea typeface="黑体" panose="02010609060101010101" pitchFamily="49" charset="-122"/>
              </a:rPr>
              <a:t>云计算，已经走过十余年的风雨历程，</a:t>
            </a:r>
            <a:r>
              <a:rPr lang="zh-CN" altLang="en-US" dirty="0" smtClean="0">
                <a:solidFill>
                  <a:schemeClr val="bg1"/>
                </a:solidFill>
                <a:latin typeface="黑体" panose="02010609060101010101" pitchFamily="49" charset="-122"/>
                <a:ea typeface="黑体" panose="02010609060101010101" pitchFamily="49" charset="-122"/>
              </a:rPr>
              <a:t>从</a:t>
            </a:r>
            <a:r>
              <a:rPr lang="en-US" altLang="zh-CN" dirty="0" smtClean="0">
                <a:solidFill>
                  <a:schemeClr val="bg1"/>
                </a:solidFill>
                <a:latin typeface="黑体" panose="02010609060101010101" pitchFamily="49" charset="-122"/>
                <a:ea typeface="黑体" panose="02010609060101010101" pitchFamily="49" charset="-122"/>
              </a:rPr>
              <a:t>2006</a:t>
            </a:r>
            <a:r>
              <a:rPr lang="zh-CN" altLang="en-US" dirty="0" smtClean="0">
                <a:solidFill>
                  <a:schemeClr val="bg1"/>
                </a:solidFill>
                <a:latin typeface="黑体" panose="02010609060101010101" pitchFamily="49" charset="-122"/>
                <a:ea typeface="黑体" panose="02010609060101010101" pitchFamily="49" charset="-122"/>
              </a:rPr>
              <a:t>年</a:t>
            </a:r>
            <a:r>
              <a:rPr lang="zh-CN" altLang="en-US" dirty="0">
                <a:solidFill>
                  <a:schemeClr val="bg1"/>
                </a:solidFill>
                <a:latin typeface="黑体" panose="02010609060101010101" pitchFamily="49" charset="-122"/>
                <a:ea typeface="黑体" panose="02010609060101010101" pitchFamily="49" charset="-122"/>
              </a:rPr>
              <a:t>亚马逊</a:t>
            </a:r>
            <a:r>
              <a:rPr lang="en-US" altLang="zh-CN" dirty="0" smtClean="0">
                <a:solidFill>
                  <a:schemeClr val="bg1"/>
                </a:solidFill>
                <a:latin typeface="黑体" panose="02010609060101010101" pitchFamily="49" charset="-122"/>
                <a:ea typeface="黑体" panose="02010609060101010101" pitchFamily="49" charset="-122"/>
              </a:rPr>
              <a:t>AWS</a:t>
            </a:r>
            <a:r>
              <a:rPr lang="zh-CN" altLang="en-US" dirty="0" smtClean="0">
                <a:solidFill>
                  <a:schemeClr val="bg1"/>
                </a:solidFill>
                <a:latin typeface="黑体" panose="02010609060101010101" pitchFamily="49" charset="-122"/>
                <a:ea typeface="黑体" panose="02010609060101010101" pitchFamily="49" charset="-122"/>
              </a:rPr>
              <a:t>初创</a:t>
            </a:r>
            <a:r>
              <a:rPr lang="zh-CN" altLang="en-US" dirty="0">
                <a:solidFill>
                  <a:schemeClr val="bg1"/>
                </a:solidFill>
                <a:latin typeface="黑体" panose="02010609060101010101" pitchFamily="49" charset="-122"/>
                <a:ea typeface="黑体" panose="02010609060101010101" pitchFamily="49" charset="-122"/>
              </a:rPr>
              <a:t>立时的牛刀小试，到如今成长为一个巨大的行业和生态，堪称是新世纪以来最伟大的技术进步</a:t>
            </a:r>
            <a:r>
              <a:rPr lang="zh-CN" altLang="en-US" dirty="0" smtClean="0">
                <a:solidFill>
                  <a:schemeClr val="bg1"/>
                </a:solidFill>
                <a:latin typeface="黑体" panose="02010609060101010101" pitchFamily="49" charset="-122"/>
                <a:ea typeface="黑体" panose="02010609060101010101" pitchFamily="49" charset="-122"/>
              </a:rPr>
              <a:t>之一，诞生了阿里云、腾讯云、微软</a:t>
            </a:r>
            <a:r>
              <a:rPr lang="en-US" altLang="zh-CN" dirty="0" smtClean="0">
                <a:solidFill>
                  <a:schemeClr val="bg1"/>
                </a:solidFill>
                <a:latin typeface="黑体" panose="02010609060101010101" pitchFamily="49" charset="-122"/>
                <a:ea typeface="黑体" panose="02010609060101010101" pitchFamily="49" charset="-122"/>
              </a:rPr>
              <a:t>Azure</a:t>
            </a:r>
            <a:r>
              <a:rPr lang="zh-CN" altLang="en-US" dirty="0" smtClean="0">
                <a:solidFill>
                  <a:schemeClr val="bg1"/>
                </a:solidFill>
                <a:latin typeface="黑体" panose="02010609060101010101" pitchFamily="49" charset="-122"/>
                <a:ea typeface="黑体" panose="02010609060101010101" pitchFamily="49" charset="-122"/>
              </a:rPr>
              <a:t>等等许多巨无霸公司。</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174623" y="1965301"/>
            <a:ext cx="11785352" cy="923330"/>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云计算使得企业从服务器、机柜</a:t>
            </a:r>
            <a:r>
              <a:rPr lang="zh-CN" altLang="en-US" dirty="0">
                <a:solidFill>
                  <a:schemeClr val="bg1"/>
                </a:solidFill>
                <a:latin typeface="黑体" panose="02010609060101010101" pitchFamily="49" charset="-122"/>
                <a:ea typeface="黑体" panose="02010609060101010101" pitchFamily="49" charset="-122"/>
              </a:rPr>
              <a:t>、带宽、交换机、网络配置、软件安装、虚拟化等底层诸多事项总体上需要相当专业的人士来负责，到只需轻点指尖或通过脚本即可让需求方自助搭建应用所需的软硬件</a:t>
            </a:r>
            <a:r>
              <a:rPr lang="zh-CN" altLang="en-US" dirty="0" smtClean="0">
                <a:solidFill>
                  <a:schemeClr val="bg1"/>
                </a:solidFill>
                <a:latin typeface="黑体" panose="02010609060101010101" pitchFamily="49" charset="-122"/>
                <a:ea typeface="黑体" panose="02010609060101010101" pitchFamily="49" charset="-122"/>
              </a:rPr>
              <a:t>环境时代来临。</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0" name="文本框 9"/>
          <p:cNvSpPr txBox="1"/>
          <p:nvPr/>
        </p:nvSpPr>
        <p:spPr>
          <a:xfrm>
            <a:off x="174623" y="3102822"/>
            <a:ext cx="11674476" cy="861774"/>
          </a:xfrm>
          <a:prstGeom prst="rect">
            <a:avLst/>
          </a:prstGeom>
          <a:noFill/>
        </p:spPr>
        <p:txBody>
          <a:bodyPr wrap="square" rtlCol="0">
            <a:spAutoFit/>
          </a:bodyPr>
          <a:lstStyle/>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在</a:t>
            </a:r>
            <a:r>
              <a:rPr lang="en-US" altLang="zh-CN" dirty="0">
                <a:solidFill>
                  <a:srgbClr val="2EBA7C"/>
                </a:solidFill>
                <a:latin typeface="黑体" panose="02010609060101010101" pitchFamily="49" charset="-122"/>
                <a:ea typeface="黑体" panose="02010609060101010101" pitchFamily="49" charset="-122"/>
              </a:rPr>
              <a:t>IaaS(Infrastructure-as-a-Service)</a:t>
            </a:r>
            <a:r>
              <a:rPr lang="zh-CN" altLang="en-US" dirty="0" smtClean="0">
                <a:solidFill>
                  <a:srgbClr val="2EBA7C"/>
                </a:solidFill>
                <a:latin typeface="黑体" panose="02010609060101010101" pitchFamily="49" charset="-122"/>
                <a:ea typeface="黑体" panose="02010609060101010101" pitchFamily="49" charset="-122"/>
              </a:rPr>
              <a:t>基础设施即服务</a:t>
            </a:r>
            <a:r>
              <a:rPr lang="zh-CN" altLang="en-US" dirty="0" smtClean="0">
                <a:solidFill>
                  <a:schemeClr val="bg1"/>
                </a:solidFill>
                <a:latin typeface="黑体" panose="02010609060101010101" pitchFamily="49" charset="-122"/>
                <a:ea typeface="黑体" panose="02010609060101010101" pitchFamily="49" charset="-122"/>
              </a:rPr>
              <a:t>层面，通过云虚拟机、云硬盘、云虚拟网络等给人云端“攒机”的错觉。鼠标轻轻一点即可选择所需的通用型、计算型或内存型虚拟机器，在其上运行自己的服务。</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11" name="文本框 10"/>
          <p:cNvSpPr txBox="1"/>
          <p:nvPr/>
        </p:nvSpPr>
        <p:spPr>
          <a:xfrm>
            <a:off x="174623" y="4055322"/>
            <a:ext cx="11674476" cy="1246495"/>
          </a:xfrm>
          <a:prstGeom prst="rect">
            <a:avLst/>
          </a:prstGeom>
          <a:noFill/>
        </p:spPr>
        <p:txBody>
          <a:bodyPr wrap="square" rtlCol="0">
            <a:spAutoFit/>
          </a:bodyPr>
          <a:lstStyle/>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在</a:t>
            </a:r>
            <a:r>
              <a:rPr lang="en-US" altLang="zh-CN" dirty="0">
                <a:solidFill>
                  <a:srgbClr val="2EBA7C"/>
                </a:solidFill>
                <a:latin typeface="黑体" panose="02010609060101010101" pitchFamily="49" charset="-122"/>
                <a:ea typeface="黑体" panose="02010609060101010101" pitchFamily="49" charset="-122"/>
              </a:rPr>
              <a:t>PaaS(Platform-as-a-Service)</a:t>
            </a:r>
            <a:r>
              <a:rPr lang="zh-CN" altLang="en-US" dirty="0" smtClean="0">
                <a:solidFill>
                  <a:srgbClr val="2EBA7C"/>
                </a:solidFill>
                <a:latin typeface="黑体" panose="02010609060101010101" pitchFamily="49" charset="-122"/>
                <a:ea typeface="黑体" panose="02010609060101010101" pitchFamily="49" charset="-122"/>
              </a:rPr>
              <a:t>平台设施即服务</a:t>
            </a:r>
            <a:r>
              <a:rPr lang="zh-CN" altLang="en-US" dirty="0">
                <a:solidFill>
                  <a:schemeClr val="bg1"/>
                </a:solidFill>
                <a:latin typeface="黑体" panose="02010609060101010101" pitchFamily="49" charset="-122"/>
                <a:ea typeface="黑体" panose="02010609060101010101" pitchFamily="49" charset="-122"/>
              </a:rPr>
              <a:t>层面，通俗的话来说，</a:t>
            </a:r>
            <a:r>
              <a:rPr lang="en-US" altLang="zh-CN" dirty="0" smtClean="0">
                <a:solidFill>
                  <a:schemeClr val="bg1"/>
                </a:solidFill>
                <a:latin typeface="黑体" panose="02010609060101010101" pitchFamily="49" charset="-122"/>
                <a:ea typeface="黑体" panose="02010609060101010101" pitchFamily="49" charset="-122"/>
              </a:rPr>
              <a:t>PaaS</a:t>
            </a:r>
            <a:r>
              <a:rPr lang="zh-CN" altLang="en-US" dirty="0" smtClean="0">
                <a:solidFill>
                  <a:schemeClr val="bg1"/>
                </a:solidFill>
                <a:latin typeface="黑体" panose="02010609060101010101" pitchFamily="49" charset="-122"/>
                <a:ea typeface="黑体" panose="02010609060101010101" pitchFamily="49" charset="-122"/>
              </a:rPr>
              <a:t>是在</a:t>
            </a:r>
            <a:r>
              <a:rPr lang="en-US" altLang="zh-CN" dirty="0" smtClean="0">
                <a:solidFill>
                  <a:schemeClr val="bg1"/>
                </a:solidFill>
                <a:latin typeface="黑体" panose="02010609060101010101" pitchFamily="49" charset="-122"/>
                <a:ea typeface="黑体" panose="02010609060101010101" pitchFamily="49" charset="-122"/>
              </a:rPr>
              <a:t>IaaS</a:t>
            </a:r>
            <a:r>
              <a:rPr lang="zh-CN" altLang="en-US" dirty="0" smtClean="0">
                <a:solidFill>
                  <a:schemeClr val="bg1"/>
                </a:solidFill>
                <a:latin typeface="黑体" panose="02010609060101010101" pitchFamily="49" charset="-122"/>
                <a:ea typeface="黑体" panose="02010609060101010101" pitchFamily="49" charset="-122"/>
              </a:rPr>
              <a:t>的</a:t>
            </a:r>
            <a:r>
              <a:rPr lang="zh-CN" altLang="en-US" dirty="0">
                <a:solidFill>
                  <a:schemeClr val="bg1"/>
                </a:solidFill>
                <a:latin typeface="黑体" panose="02010609060101010101" pitchFamily="49" charset="-122"/>
                <a:ea typeface="黑体" panose="02010609060101010101" pitchFamily="49" charset="-122"/>
              </a:rPr>
              <a:t>基础上又做了许多工作，构建了很多关键抽象和可复用的单元，</a:t>
            </a:r>
            <a:r>
              <a:rPr lang="zh-CN" altLang="en-US" dirty="0" smtClean="0">
                <a:solidFill>
                  <a:schemeClr val="bg1"/>
                </a:solidFill>
                <a:latin typeface="黑体" panose="02010609060101010101" pitchFamily="49" charset="-122"/>
                <a:ea typeface="黑体" panose="02010609060101010101" pitchFamily="49" charset="-122"/>
              </a:rPr>
              <a:t>让用户把</a:t>
            </a:r>
            <a:r>
              <a:rPr lang="zh-CN" altLang="en-US" dirty="0">
                <a:solidFill>
                  <a:schemeClr val="bg1"/>
                </a:solidFill>
                <a:latin typeface="黑体" panose="02010609060101010101" pitchFamily="49" charset="-122"/>
                <a:ea typeface="黑体" panose="02010609060101010101" pitchFamily="49" charset="-122"/>
              </a:rPr>
              <a:t>更多精力放在业务逻辑上。比如语言运行环境</a:t>
            </a:r>
            <a:r>
              <a:rPr lang="zh-CN" altLang="en-US" dirty="0" smtClean="0">
                <a:solidFill>
                  <a:schemeClr val="bg1"/>
                </a:solidFill>
                <a:latin typeface="黑体" panose="02010609060101010101" pitchFamily="49" charset="-122"/>
                <a:ea typeface="黑体" panose="02010609060101010101" pitchFamily="49" charset="-122"/>
              </a:rPr>
              <a:t>、云数据库、云</a:t>
            </a:r>
            <a:r>
              <a:rPr lang="en-US" altLang="zh-CN" dirty="0" smtClean="0">
                <a:solidFill>
                  <a:schemeClr val="bg1"/>
                </a:solidFill>
                <a:latin typeface="黑体" panose="02010609060101010101" pitchFamily="49" charset="-122"/>
                <a:ea typeface="黑体" panose="02010609060101010101" pitchFamily="49" charset="-122"/>
              </a:rPr>
              <a:t>AI</a:t>
            </a:r>
            <a:r>
              <a:rPr lang="zh-CN" altLang="en-US" dirty="0" smtClean="0">
                <a:solidFill>
                  <a:schemeClr val="bg1"/>
                </a:solidFill>
                <a:latin typeface="黑体" panose="02010609060101010101" pitchFamily="49" charset="-122"/>
                <a:ea typeface="黑体" panose="02010609060101010101" pitchFamily="49" charset="-122"/>
              </a:rPr>
              <a:t>服务、云大数据服务、云上容器运维等都是广义上</a:t>
            </a:r>
            <a:r>
              <a:rPr lang="en-US" altLang="zh-CN" dirty="0" smtClean="0">
                <a:solidFill>
                  <a:schemeClr val="bg1"/>
                </a:solidFill>
                <a:latin typeface="黑体" panose="02010609060101010101" pitchFamily="49" charset="-122"/>
                <a:ea typeface="黑体" panose="02010609060101010101" pitchFamily="49" charset="-122"/>
              </a:rPr>
              <a:t>PaaS</a:t>
            </a:r>
            <a:r>
              <a:rPr lang="zh-CN" altLang="en-US" dirty="0" smtClean="0">
                <a:solidFill>
                  <a:schemeClr val="bg1"/>
                </a:solidFill>
                <a:latin typeface="黑体" panose="02010609060101010101" pitchFamily="49" charset="-122"/>
                <a:ea typeface="黑体" panose="02010609060101010101" pitchFamily="49" charset="-122"/>
              </a:rPr>
              <a:t>的范畴。</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174623" y="5392543"/>
            <a:ext cx="11785352" cy="861774"/>
          </a:xfrm>
          <a:prstGeom prst="rect">
            <a:avLst/>
          </a:prstGeom>
          <a:noFill/>
        </p:spPr>
        <p:txBody>
          <a:bodyPr wrap="square" rtlCol="0">
            <a:spAutoFit/>
          </a:bodyPr>
          <a:lstStyle/>
          <a:p>
            <a:pPr>
              <a:lnSpc>
                <a:spcPts val="3000"/>
              </a:lnSpc>
            </a:pPr>
            <a:r>
              <a:rPr lang="zh-CN" altLang="en-US" dirty="0">
                <a:solidFill>
                  <a:schemeClr val="bg1"/>
                </a:solidFill>
                <a:latin typeface="黑体" panose="02010609060101010101" pitchFamily="49" charset="-122"/>
                <a:ea typeface="黑体" panose="02010609060101010101" pitchFamily="49" charset="-122"/>
              </a:rPr>
              <a:t>云计算历史性地</a:t>
            </a:r>
            <a:r>
              <a:rPr lang="zh-CN" altLang="en-US" dirty="0" smtClean="0">
                <a:solidFill>
                  <a:schemeClr val="bg1"/>
                </a:solidFill>
                <a:latin typeface="黑体" panose="02010609060101010101" pitchFamily="49" charset="-122"/>
                <a:ea typeface="黑体" panose="02010609060101010101" pitchFamily="49" charset="-122"/>
              </a:rPr>
              <a:t>对</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硬件</a:t>
            </a:r>
            <a:r>
              <a:rPr lang="zh-CN" altLang="en-US" dirty="0">
                <a:solidFill>
                  <a:schemeClr val="bg1"/>
                </a:solidFill>
                <a:latin typeface="黑体" panose="02010609060101010101" pitchFamily="49" charset="-122"/>
                <a:ea typeface="黑体" panose="02010609060101010101" pitchFamily="49" charset="-122"/>
              </a:rPr>
              <a:t>资源与软件组件进行了标准化、抽象化和规模化，某种意义上颠覆和重构</a:t>
            </a:r>
            <a:r>
              <a:rPr lang="zh-CN" altLang="en-US" dirty="0" smtClean="0">
                <a:solidFill>
                  <a:schemeClr val="bg1"/>
                </a:solidFill>
                <a:latin typeface="黑体" panose="02010609060101010101" pitchFamily="49" charset="-122"/>
                <a:ea typeface="黑体" panose="02010609060101010101" pitchFamily="49" charset="-122"/>
              </a:rPr>
              <a:t>了</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业界</a:t>
            </a:r>
            <a:r>
              <a:rPr lang="zh-CN" altLang="en-US" dirty="0">
                <a:solidFill>
                  <a:schemeClr val="bg1"/>
                </a:solidFill>
                <a:latin typeface="黑体" panose="02010609060101010101" pitchFamily="49" charset="-122"/>
                <a:ea typeface="黑体" panose="02010609060101010101" pitchFamily="49" charset="-122"/>
              </a:rPr>
              <a:t>的供应链，这是一个巨大的革新与进步。如今，云计算正迎来</a:t>
            </a:r>
            <a:r>
              <a:rPr lang="zh-CN" altLang="en-US" dirty="0" smtClean="0">
                <a:solidFill>
                  <a:schemeClr val="bg1"/>
                </a:solidFill>
                <a:latin typeface="黑体" panose="02010609060101010101" pitchFamily="49" charset="-122"/>
                <a:ea typeface="黑体" panose="02010609060101010101" pitchFamily="49" charset="-122"/>
              </a:rPr>
              <a:t>最辉煌的时代。</a:t>
            </a:r>
            <a:endParaRPr lang="zh-CN" alt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08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云</a:t>
            </a:r>
            <a:r>
              <a:rPr lang="zh-CN" altLang="en-US" sz="2400" dirty="0" smtClean="0">
                <a:solidFill>
                  <a:srgbClr val="2EBA7C"/>
                </a:solidFill>
                <a:latin typeface="黑体" panose="02010609060101010101" pitchFamily="49" charset="-122"/>
                <a:ea typeface="黑体" panose="02010609060101010101" pitchFamily="49" charset="-122"/>
              </a:rPr>
              <a:t>计算不足</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505689" y="1102570"/>
            <a:ext cx="11266587" cy="4597862"/>
          </a:xfrm>
          <a:prstGeom prst="rect">
            <a:avLst/>
          </a:prstGeom>
          <a:noFill/>
        </p:spPr>
        <p:txBody>
          <a:bodyPr wrap="square" rtlCol="0">
            <a:spAutoFit/>
          </a:bodyPr>
          <a:lstStyle/>
          <a:p>
            <a:pPr>
              <a:lnSpc>
                <a:spcPct val="150000"/>
              </a:lnSpc>
            </a:pPr>
            <a:r>
              <a:rPr lang="zh-CN" altLang="en-US" b="1" dirty="0" smtClean="0">
                <a:solidFill>
                  <a:schemeClr val="bg1"/>
                </a:solidFill>
                <a:latin typeface="黑体" panose="02010609060101010101" pitchFamily="49" charset="-122"/>
                <a:ea typeface="黑体" panose="02010609060101010101" pitchFamily="49" charset="-122"/>
              </a:rPr>
              <a:t>边缘计算通常来说是对云计算的补充，解决云计算的不足：</a:t>
            </a:r>
            <a:endParaRPr lang="zh-CN" altLang="en-US"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云计算难以保证实时性要求。</a:t>
            </a:r>
            <a:r>
              <a:rPr lang="zh-CN" altLang="en-US" dirty="0">
                <a:solidFill>
                  <a:schemeClr val="bg1"/>
                </a:solidFill>
                <a:latin typeface="黑体" panose="02010609060101010101" pitchFamily="49" charset="-122"/>
                <a:ea typeface="黑体" panose="02010609060101010101" pitchFamily="49" charset="-122"/>
              </a:rPr>
              <a:t>云</a:t>
            </a:r>
            <a:r>
              <a:rPr lang="zh-CN" altLang="en-US" dirty="0" smtClean="0">
                <a:solidFill>
                  <a:schemeClr val="bg1"/>
                </a:solidFill>
                <a:latin typeface="黑体" panose="02010609060101010101" pitchFamily="49" charset="-122"/>
                <a:ea typeface="黑体" panose="02010609060101010101" pitchFamily="49" charset="-122"/>
              </a:rPr>
              <a:t>计算将全部数据</a:t>
            </a:r>
            <a:r>
              <a:rPr lang="zh-CN" altLang="en-US" dirty="0">
                <a:solidFill>
                  <a:schemeClr val="bg1"/>
                </a:solidFill>
                <a:latin typeface="黑体" panose="02010609060101010101" pitchFamily="49" charset="-122"/>
                <a:ea typeface="黑体" panose="02010609060101010101" pitchFamily="49" charset="-122"/>
              </a:rPr>
              <a:t>上传至</a:t>
            </a:r>
            <a:r>
              <a:rPr lang="zh-CN" altLang="en-US" dirty="0" smtClean="0">
                <a:solidFill>
                  <a:schemeClr val="bg1"/>
                </a:solidFill>
                <a:latin typeface="黑体" panose="02010609060101010101" pitchFamily="49" charset="-122"/>
                <a:ea typeface="黑体" panose="02010609060101010101" pitchFamily="49" charset="-122"/>
              </a:rPr>
              <a:t>云计算中心进行</a:t>
            </a:r>
            <a:r>
              <a:rPr lang="zh-CN" altLang="en-US" dirty="0">
                <a:solidFill>
                  <a:schemeClr val="bg1"/>
                </a:solidFill>
                <a:latin typeface="黑体" panose="02010609060101010101" pitchFamily="49" charset="-122"/>
                <a:ea typeface="黑体" panose="02010609060101010101" pitchFamily="49" charset="-122"/>
              </a:rPr>
              <a:t>处理，其处理速度受到网络带宽、中</a:t>
            </a:r>
            <a:r>
              <a:rPr lang="zh-CN" altLang="en-US" dirty="0" smtClean="0">
                <a:solidFill>
                  <a:schemeClr val="bg1"/>
                </a:solidFill>
                <a:latin typeface="黑体" panose="02010609060101010101" pitchFamily="49" charset="-122"/>
                <a:ea typeface="黑体" panose="02010609060101010101" pitchFamily="49" charset="-122"/>
              </a:rPr>
              <a:t>心计算能力、总计算任务量、请求响应链路长度等多因素的影响，可能造成无法接受的处理时延。</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endParaRPr lang="zh-CN" altLang="en-US"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计算的资源开销较大。随着</a:t>
            </a:r>
            <a:r>
              <a:rPr lang="zh-CN" altLang="en-US" dirty="0" smtClean="0">
                <a:solidFill>
                  <a:schemeClr val="bg1"/>
                </a:solidFill>
                <a:latin typeface="黑体" panose="02010609060101010101" pitchFamily="49" charset="-122"/>
                <a:ea typeface="黑体" panose="02010609060101010101" pitchFamily="49" charset="-122"/>
              </a:rPr>
              <a:t>数据量</a:t>
            </a:r>
            <a:r>
              <a:rPr lang="zh-CN" altLang="en-US" dirty="0">
                <a:solidFill>
                  <a:schemeClr val="bg1"/>
                </a:solidFill>
                <a:latin typeface="黑体" panose="02010609060101010101" pitchFamily="49" charset="-122"/>
                <a:ea typeface="黑体" panose="02010609060101010101" pitchFamily="49" charset="-122"/>
              </a:rPr>
              <a:t>的攀升，数据传输带来的网络流量</a:t>
            </a:r>
            <a:r>
              <a:rPr lang="zh-CN" altLang="en-US" dirty="0" smtClean="0">
                <a:solidFill>
                  <a:schemeClr val="bg1"/>
                </a:solidFill>
                <a:latin typeface="黑体" panose="02010609060101010101" pitchFamily="49" charset="-122"/>
                <a:ea typeface="黑体" panose="02010609060101010101" pitchFamily="49" charset="-122"/>
              </a:rPr>
              <a:t>开销也</a:t>
            </a:r>
            <a:r>
              <a:rPr lang="zh-CN" altLang="en-US" dirty="0">
                <a:solidFill>
                  <a:schemeClr val="bg1"/>
                </a:solidFill>
                <a:latin typeface="黑体" panose="02010609060101010101" pitchFamily="49" charset="-122"/>
                <a:ea typeface="黑体" panose="02010609060101010101" pitchFamily="49" charset="-122"/>
              </a:rPr>
              <a:t>在逐渐升高</a:t>
            </a:r>
            <a:r>
              <a:rPr lang="zh-CN" altLang="en-US" dirty="0" smtClean="0">
                <a:solidFill>
                  <a:schemeClr val="bg1"/>
                </a:solidFill>
                <a:latin typeface="黑体" panose="02010609060101010101" pitchFamily="49" charset="-122"/>
                <a:ea typeface="黑体" panose="02010609060101010101" pitchFamily="49" charset="-122"/>
              </a:rPr>
              <a:t>，有时候这些开销并不是完全必要的。以野生动物保护区监控图像处理为例，大量的监控图像中并未包含任何动物，然而云计算模型</a:t>
            </a:r>
            <a:r>
              <a:rPr lang="zh-CN" altLang="en-US" dirty="0">
                <a:solidFill>
                  <a:schemeClr val="bg1"/>
                </a:solidFill>
                <a:latin typeface="黑体" panose="02010609060101010101" pitchFamily="49" charset="-122"/>
                <a:ea typeface="黑体" panose="02010609060101010101" pitchFamily="49" charset="-122"/>
              </a:rPr>
              <a:t>仍然会对每一张图片进行传输、</a:t>
            </a:r>
            <a:r>
              <a:rPr lang="zh-CN" altLang="en-US" dirty="0" smtClean="0">
                <a:solidFill>
                  <a:schemeClr val="bg1"/>
                </a:solidFill>
                <a:latin typeface="黑体" panose="02010609060101010101" pitchFamily="49" charset="-122"/>
                <a:ea typeface="黑体" panose="02010609060101010101" pitchFamily="49" charset="-122"/>
              </a:rPr>
              <a:t>处理和</a:t>
            </a:r>
            <a:r>
              <a:rPr lang="zh-CN" altLang="en-US" dirty="0">
                <a:solidFill>
                  <a:schemeClr val="bg1"/>
                </a:solidFill>
                <a:latin typeface="黑体" panose="02010609060101010101" pitchFamily="49" charset="-122"/>
                <a:ea typeface="黑体" panose="02010609060101010101" pitchFamily="49" charset="-122"/>
              </a:rPr>
              <a:t>存储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计算难以保证用户</a:t>
            </a:r>
            <a:r>
              <a:rPr lang="zh-CN" altLang="en-US" dirty="0" smtClean="0">
                <a:solidFill>
                  <a:schemeClr val="bg1"/>
                </a:solidFill>
                <a:latin typeface="黑体" panose="02010609060101010101" pitchFamily="49" charset="-122"/>
                <a:ea typeface="黑体" panose="02010609060101010101" pitchFamily="49" charset="-122"/>
              </a:rPr>
              <a:t>隐私。</a:t>
            </a:r>
            <a:r>
              <a:rPr lang="zh-CN" altLang="en-US" dirty="0">
                <a:solidFill>
                  <a:schemeClr val="bg1"/>
                </a:solidFill>
                <a:latin typeface="黑体" panose="02010609060101010101" pitchFamily="49" charset="-122"/>
                <a:ea typeface="黑体" panose="02010609060101010101" pitchFamily="49" charset="-122"/>
              </a:rPr>
              <a:t>云</a:t>
            </a:r>
            <a:r>
              <a:rPr lang="zh-CN" altLang="en-US" dirty="0" smtClean="0">
                <a:solidFill>
                  <a:schemeClr val="bg1"/>
                </a:solidFill>
                <a:latin typeface="黑体" panose="02010609060101010101" pitchFamily="49" charset="-122"/>
                <a:ea typeface="黑体" panose="02010609060101010101" pitchFamily="49" charset="-122"/>
              </a:rPr>
              <a:t>计算</a:t>
            </a:r>
            <a:r>
              <a:rPr lang="zh-CN" altLang="en-US" dirty="0">
                <a:solidFill>
                  <a:schemeClr val="bg1"/>
                </a:solidFill>
                <a:latin typeface="黑体" panose="02010609060101010101" pitchFamily="49" charset="-122"/>
                <a:ea typeface="黑体" panose="02010609060101010101" pitchFamily="49" charset="-122"/>
              </a:rPr>
              <a:t>处理的数据可能是包含用户隐私的，</a:t>
            </a:r>
            <a:r>
              <a:rPr lang="zh-CN" altLang="en-US" dirty="0" smtClean="0">
                <a:solidFill>
                  <a:schemeClr val="bg1"/>
                </a:solidFill>
                <a:latin typeface="黑体" panose="02010609060101010101" pitchFamily="49" charset="-122"/>
                <a:ea typeface="黑体" panose="02010609060101010101" pitchFamily="49" charset="-122"/>
              </a:rPr>
              <a:t>例如</a:t>
            </a:r>
            <a:r>
              <a:rPr lang="zh-CN" altLang="en-US" dirty="0">
                <a:solidFill>
                  <a:schemeClr val="bg1"/>
                </a:solidFill>
                <a:latin typeface="黑体" panose="02010609060101010101" pitchFamily="49" charset="-122"/>
                <a:ea typeface="黑体" panose="02010609060101010101" pitchFamily="49" charset="-122"/>
              </a:rPr>
              <a:t>家庭内的监控摄像头、工厂内的生产</a:t>
            </a:r>
            <a:r>
              <a:rPr lang="zh-CN" altLang="en-US" dirty="0" smtClean="0">
                <a:solidFill>
                  <a:schemeClr val="bg1"/>
                </a:solidFill>
                <a:latin typeface="黑体" panose="02010609060101010101" pitchFamily="49" charset="-122"/>
                <a:ea typeface="黑体" panose="02010609060101010101" pitchFamily="49" charset="-122"/>
              </a:rPr>
              <a:t>数据</a:t>
            </a:r>
            <a:r>
              <a:rPr lang="zh-CN" altLang="en-US" dirty="0">
                <a:solidFill>
                  <a:schemeClr val="bg1"/>
                </a:solidFill>
                <a:latin typeface="黑体" panose="02010609060101010101" pitchFamily="49" charset="-122"/>
                <a:ea typeface="黑体" panose="02010609060101010101" pitchFamily="49" charset="-122"/>
              </a:rPr>
              <a:t>等，尽管存在用户隐私协议等约束，但</a:t>
            </a:r>
            <a:r>
              <a:rPr lang="zh-CN" altLang="en-US" dirty="0" smtClean="0">
                <a:solidFill>
                  <a:schemeClr val="bg1"/>
                </a:solidFill>
                <a:latin typeface="黑体" panose="02010609060101010101" pitchFamily="49" charset="-122"/>
                <a:ea typeface="黑体" panose="02010609060101010101" pitchFamily="49" charset="-122"/>
              </a:rPr>
              <a:t>服务</a:t>
            </a:r>
            <a:r>
              <a:rPr lang="zh-CN" altLang="en-US" dirty="0">
                <a:solidFill>
                  <a:schemeClr val="bg1"/>
                </a:solidFill>
                <a:latin typeface="黑体" panose="02010609060101010101" pitchFamily="49" charset="-122"/>
                <a:ea typeface="黑体" panose="02010609060101010101" pitchFamily="49" charset="-122"/>
              </a:rPr>
              <a:t>提供商对数据的实际使用情况是</a:t>
            </a:r>
            <a:r>
              <a:rPr lang="zh-CN" altLang="en-US" dirty="0" smtClean="0">
                <a:solidFill>
                  <a:schemeClr val="bg1"/>
                </a:solidFill>
                <a:latin typeface="黑体" panose="02010609060101010101" pitchFamily="49" charset="-122"/>
                <a:ea typeface="黑体" panose="02010609060101010101" pitchFamily="49" charset="-122"/>
              </a:rPr>
              <a:t>不透明的。同时许多工厂也不希望将生产数据放到公共云端，更可能还存放在内部私有云或内部子系统。</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217553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12</a:t>
            </a:fld>
            <a:endParaRPr lang="zh-CN" altLang="en-US"/>
          </a:p>
        </p:txBody>
      </p:sp>
      <p:sp>
        <p:nvSpPr>
          <p:cNvPr id="4" name="文本框 3"/>
          <p:cNvSpPr txBox="1"/>
          <p:nvPr/>
        </p:nvSpPr>
        <p:spPr>
          <a:xfrm>
            <a:off x="2347477" y="2698506"/>
            <a:ext cx="8324853"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如何构建</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a:solidFill>
                  <a:schemeClr val="bg1"/>
                </a:solidFill>
                <a:latin typeface="黑体" panose="02010609060101010101" pitchFamily="49" charset="-122"/>
                <a:ea typeface="黑体" panose="02010609060101010101" pitchFamily="49" charset="-122"/>
              </a:rPr>
              <a:t>平台</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844582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a:t>
            </a:r>
            <a:r>
              <a:rPr lang="en-US" altLang="zh-CN" sz="2400" dirty="0" smtClean="0">
                <a:solidFill>
                  <a:srgbClr val="2EBA7C"/>
                </a:solidFill>
                <a:latin typeface="黑体" panose="02010609060101010101" pitchFamily="49" charset="-122"/>
                <a:ea typeface="黑体" panose="02010609060101010101" pitchFamily="49" charset="-122"/>
              </a:rPr>
              <a:t>3.0</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6" name="组合 5"/>
          <p:cNvGrpSpPr/>
          <p:nvPr/>
        </p:nvGrpSpPr>
        <p:grpSpPr>
          <a:xfrm>
            <a:off x="3668801" y="535640"/>
            <a:ext cx="8180744" cy="5017435"/>
            <a:chOff x="3668801" y="754715"/>
            <a:chExt cx="8180744" cy="5017435"/>
          </a:xfrm>
        </p:grpSpPr>
        <p:sp>
          <p:nvSpPr>
            <p:cNvPr id="8" name="矩形 7"/>
            <p:cNvSpPr/>
            <p:nvPr/>
          </p:nvSpPr>
          <p:spPr>
            <a:xfrm>
              <a:off x="3668801" y="5160800"/>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现场设备</a:t>
              </a:r>
            </a:p>
          </p:txBody>
        </p:sp>
        <p:sp>
          <p:nvSpPr>
            <p:cNvPr id="9" name="矩形 8"/>
            <p:cNvSpPr/>
            <p:nvPr/>
          </p:nvSpPr>
          <p:spPr>
            <a:xfrm>
              <a:off x="5080834" y="5160800"/>
              <a:ext cx="5518743" cy="53184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接口</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设备</a:t>
              </a:r>
            </a:p>
          </p:txBody>
        </p:sp>
        <p:sp>
          <p:nvSpPr>
            <p:cNvPr id="10" name="矩形 9"/>
            <p:cNvSpPr/>
            <p:nvPr/>
          </p:nvSpPr>
          <p:spPr>
            <a:xfrm>
              <a:off x="3668801" y="3014761"/>
              <a:ext cx="1222310" cy="2090057"/>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a:t>
              </a:r>
            </a:p>
          </p:txBody>
        </p:sp>
        <p:sp>
          <p:nvSpPr>
            <p:cNvPr id="11" name="矩形 10"/>
            <p:cNvSpPr/>
            <p:nvPr/>
          </p:nvSpPr>
          <p:spPr>
            <a:xfrm>
              <a:off x="5080834" y="3476110"/>
              <a:ext cx="5518743" cy="1565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latin typeface="黑体" panose="02010609060101010101" pitchFamily="49" charset="-122"/>
                <a:ea typeface="黑体" panose="02010609060101010101" pitchFamily="49" charset="-122"/>
              </a:endParaRPr>
            </a:p>
          </p:txBody>
        </p:sp>
        <p:sp>
          <p:nvSpPr>
            <p:cNvPr id="12" name="矩形 11"/>
            <p:cNvSpPr/>
            <p:nvPr/>
          </p:nvSpPr>
          <p:spPr>
            <a:xfrm>
              <a:off x="5080834" y="3476110"/>
              <a:ext cx="1618547" cy="401215"/>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边缘节点</a:t>
              </a:r>
            </a:p>
          </p:txBody>
        </p:sp>
        <p:sp>
          <p:nvSpPr>
            <p:cNvPr id="13" name="矩形 12"/>
            <p:cNvSpPr/>
            <p:nvPr/>
          </p:nvSpPr>
          <p:spPr>
            <a:xfrm>
              <a:off x="5080834" y="3877325"/>
              <a:ext cx="1618547" cy="1156410"/>
            </a:xfrm>
            <a:prstGeom prst="rect">
              <a:avLst/>
            </a:prstGeom>
            <a:solidFill>
              <a:schemeClr val="accent3">
                <a:lumMod val="50000"/>
              </a:schemeClr>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边缘网关</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边缘控制器</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边缘云</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边缘传感器</a:t>
              </a:r>
            </a:p>
          </p:txBody>
        </p:sp>
        <p:sp>
          <p:nvSpPr>
            <p:cNvPr id="14" name="矩形 13"/>
            <p:cNvSpPr/>
            <p:nvPr/>
          </p:nvSpPr>
          <p:spPr>
            <a:xfrm>
              <a:off x="6699381"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计算资源</a:t>
              </a:r>
            </a:p>
          </p:txBody>
        </p:sp>
        <p:sp>
          <p:nvSpPr>
            <p:cNvPr id="15" name="矩形 14"/>
            <p:cNvSpPr/>
            <p:nvPr/>
          </p:nvSpPr>
          <p:spPr>
            <a:xfrm>
              <a:off x="7996336" y="4624549"/>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网络资源</a:t>
              </a:r>
            </a:p>
          </p:txBody>
        </p:sp>
        <p:sp>
          <p:nvSpPr>
            <p:cNvPr id="16" name="矩形 15"/>
            <p:cNvSpPr/>
            <p:nvPr/>
          </p:nvSpPr>
          <p:spPr>
            <a:xfrm>
              <a:off x="9302622" y="4632520"/>
              <a:ext cx="1296955" cy="40121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存储资源</a:t>
              </a:r>
            </a:p>
          </p:txBody>
        </p:sp>
        <p:sp>
          <p:nvSpPr>
            <p:cNvPr id="17" name="矩形 16"/>
            <p:cNvSpPr/>
            <p:nvPr/>
          </p:nvSpPr>
          <p:spPr>
            <a:xfrm>
              <a:off x="6699381" y="4233964"/>
              <a:ext cx="3900196" cy="401216"/>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API</a:t>
              </a:r>
              <a:endParaRPr lang="zh-CN" altLang="en-US" sz="1600" dirty="0">
                <a:latin typeface="黑体" panose="02010609060101010101" pitchFamily="49" charset="-122"/>
                <a:ea typeface="黑体" panose="02010609060101010101" pitchFamily="49" charset="-122"/>
              </a:endParaRPr>
            </a:p>
          </p:txBody>
        </p:sp>
        <p:sp>
          <p:nvSpPr>
            <p:cNvPr id="18" name="矩形 17"/>
            <p:cNvSpPr/>
            <p:nvPr/>
          </p:nvSpPr>
          <p:spPr>
            <a:xfrm>
              <a:off x="6699380" y="3484081"/>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控制领域</a:t>
              </a:r>
            </a:p>
          </p:txBody>
        </p:sp>
        <p:sp>
          <p:nvSpPr>
            <p:cNvPr id="19" name="矩形 18"/>
            <p:cNvSpPr/>
            <p:nvPr/>
          </p:nvSpPr>
          <p:spPr>
            <a:xfrm>
              <a:off x="7996335" y="3484081"/>
              <a:ext cx="1296956" cy="752989"/>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分析领域</a:t>
              </a:r>
            </a:p>
          </p:txBody>
        </p:sp>
        <p:sp>
          <p:nvSpPr>
            <p:cNvPr id="20" name="矩形 19"/>
            <p:cNvSpPr/>
            <p:nvPr/>
          </p:nvSpPr>
          <p:spPr>
            <a:xfrm>
              <a:off x="9302620" y="3484080"/>
              <a:ext cx="1296956" cy="749883"/>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优化领域</a:t>
              </a:r>
            </a:p>
          </p:txBody>
        </p:sp>
        <p:sp>
          <p:nvSpPr>
            <p:cNvPr id="21" name="矩形 20"/>
            <p:cNvSpPr/>
            <p:nvPr/>
          </p:nvSpPr>
          <p:spPr>
            <a:xfrm>
              <a:off x="5080833" y="3014761"/>
              <a:ext cx="5518743" cy="39603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边缘管理器      </a:t>
              </a:r>
              <a:r>
                <a:rPr lang="zh-CN" altLang="en-US" sz="1600" dirty="0" smtClean="0">
                  <a:latin typeface="黑体" panose="02010609060101010101" pitchFamily="49" charset="-122"/>
                  <a:ea typeface="黑体" panose="02010609060101010101" pitchFamily="49" charset="-122"/>
                </a:rPr>
                <a:t>      业务</a:t>
              </a:r>
              <a:r>
                <a:rPr lang="zh-CN" altLang="en-US" sz="1600" dirty="0">
                  <a:latin typeface="黑体" panose="02010609060101010101" pitchFamily="49" charset="-122"/>
                  <a:ea typeface="黑体" panose="02010609060101010101" pitchFamily="49" charset="-122"/>
                </a:rPr>
                <a:t>编排        </a:t>
              </a:r>
              <a:r>
                <a:rPr lang="zh-CN" altLang="en-US" sz="1600" dirty="0" smtClean="0">
                  <a:latin typeface="黑体" panose="02010609060101010101" pitchFamily="49" charset="-122"/>
                  <a:ea typeface="黑体" panose="02010609060101010101" pitchFamily="49" charset="-122"/>
                </a:rPr>
                <a:t>直接</a:t>
              </a:r>
              <a:r>
                <a:rPr lang="zh-CN" altLang="en-US" sz="1600" dirty="0">
                  <a:latin typeface="黑体" panose="02010609060101010101" pitchFamily="49" charset="-122"/>
                  <a:ea typeface="黑体" panose="02010609060101010101" pitchFamily="49" charset="-122"/>
                </a:rPr>
                <a:t>资源调用  </a:t>
              </a:r>
            </a:p>
          </p:txBody>
        </p:sp>
        <p:sp>
          <p:nvSpPr>
            <p:cNvPr id="22" name="矩形 21"/>
            <p:cNvSpPr/>
            <p:nvPr/>
          </p:nvSpPr>
          <p:spPr>
            <a:xfrm>
              <a:off x="3668801" y="2426934"/>
              <a:ext cx="1222310" cy="531845"/>
            </a:xfrm>
            <a:prstGeom prst="rect">
              <a:avLst/>
            </a:prstGeom>
            <a:solidFill>
              <a:srgbClr val="424752"/>
            </a:solid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a:t>
              </a:r>
            </a:p>
          </p:txBody>
        </p:sp>
        <p:sp>
          <p:nvSpPr>
            <p:cNvPr id="23" name="矩形 22"/>
            <p:cNvSpPr/>
            <p:nvPr/>
          </p:nvSpPr>
          <p:spPr>
            <a:xfrm>
              <a:off x="5080833" y="2417605"/>
              <a:ext cx="5518743" cy="541174"/>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云服务及应用</a:t>
              </a:r>
            </a:p>
          </p:txBody>
        </p:sp>
        <p:sp>
          <p:nvSpPr>
            <p:cNvPr id="24" name="矩形 23"/>
            <p:cNvSpPr/>
            <p:nvPr/>
          </p:nvSpPr>
          <p:spPr>
            <a:xfrm>
              <a:off x="10570963" y="2209800"/>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管理</a:t>
              </a:r>
              <a:r>
                <a:rPr lang="zh-CN" altLang="en-US" sz="1600" dirty="0" smtClean="0">
                  <a:latin typeface="黑体" panose="02010609060101010101" pitchFamily="49" charset="-122"/>
                  <a:ea typeface="黑体" panose="02010609060101010101" pitchFamily="49" charset="-122"/>
                </a:rPr>
                <a:t>服务</a:t>
              </a:r>
              <a:endParaRPr lang="zh-CN" altLang="en-US" sz="1600" dirty="0">
                <a:latin typeface="黑体" panose="02010609060101010101" pitchFamily="49" charset="-122"/>
                <a:ea typeface="黑体" panose="02010609060101010101" pitchFamily="49" charset="-122"/>
              </a:endParaRPr>
            </a:p>
          </p:txBody>
        </p:sp>
        <p:sp>
          <p:nvSpPr>
            <p:cNvPr id="25" name="矩形 24"/>
            <p:cNvSpPr/>
            <p:nvPr/>
          </p:nvSpPr>
          <p:spPr>
            <a:xfrm>
              <a:off x="11007632" y="201433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数据</a:t>
              </a:r>
              <a:r>
                <a:rPr lang="zh-CN" altLang="en-US" sz="2000" dirty="0" smtClean="0">
                  <a:latin typeface="黑体" panose="02010609060101010101" pitchFamily="49" charset="-122"/>
                  <a:ea typeface="黑体" panose="02010609060101010101" pitchFamily="49" charset="-122"/>
                </a:rPr>
                <a:t>生命周期</a:t>
              </a:r>
              <a:r>
                <a:rPr lang="zh-CN" altLang="en-US" sz="1600" dirty="0" smtClean="0">
                  <a:latin typeface="黑体" panose="02010609060101010101" pitchFamily="49" charset="-122"/>
                  <a:ea typeface="黑体" panose="02010609060101010101" pitchFamily="49" charset="-122"/>
                </a:rPr>
                <a:t>服务</a:t>
              </a:r>
              <a:endParaRPr lang="zh-CN" altLang="en-US" sz="1600" dirty="0">
                <a:latin typeface="黑体" panose="02010609060101010101" pitchFamily="49" charset="-122"/>
                <a:ea typeface="黑体" panose="02010609060101010101" pitchFamily="49" charset="-122"/>
              </a:endParaRPr>
            </a:p>
          </p:txBody>
        </p:sp>
        <p:sp>
          <p:nvSpPr>
            <p:cNvPr id="26" name="矩形 25"/>
            <p:cNvSpPr/>
            <p:nvPr/>
          </p:nvSpPr>
          <p:spPr>
            <a:xfrm>
              <a:off x="11412875" y="1792521"/>
              <a:ext cx="436670" cy="3562350"/>
            </a:xfrm>
            <a:prstGeom prst="rect">
              <a:avLst/>
            </a:prstGeom>
            <a:noFill/>
            <a:ln>
              <a:solidFill>
                <a:srgbClr val="2EBA7C"/>
              </a:solidFill>
            </a:ln>
            <a:scene3d>
              <a:camera prst="orthographicFront">
                <a:rot lat="1500000" lon="18599983"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安全</a:t>
              </a:r>
              <a:r>
                <a:rPr lang="zh-CN" altLang="en-US" sz="1600" dirty="0" smtClean="0">
                  <a:latin typeface="黑体" panose="02010609060101010101" pitchFamily="49" charset="-122"/>
                  <a:ea typeface="黑体" panose="02010609060101010101" pitchFamily="49" charset="-122"/>
                </a:rPr>
                <a:t>服务</a:t>
              </a:r>
              <a:endParaRPr lang="zh-CN" altLang="en-US" sz="1600" dirty="0">
                <a:latin typeface="黑体" panose="02010609060101010101" pitchFamily="49" charset="-122"/>
                <a:ea typeface="黑体" panose="02010609060101010101" pitchFamily="49" charset="-122"/>
              </a:endParaRPr>
            </a:p>
          </p:txBody>
        </p:sp>
        <p:sp>
          <p:nvSpPr>
            <p:cNvPr id="27" name="矩形 26"/>
            <p:cNvSpPr/>
            <p:nvPr/>
          </p:nvSpPr>
          <p:spPr>
            <a:xfrm>
              <a:off x="3735906" y="754715"/>
              <a:ext cx="7978916" cy="2519233"/>
            </a:xfrm>
            <a:prstGeom prst="rect">
              <a:avLst/>
            </a:prstGeom>
            <a:noFill/>
            <a:ln w="28575">
              <a:solidFill>
                <a:srgbClr val="2EBA7C"/>
              </a:solidFill>
            </a:ln>
            <a:scene3d>
              <a:camera prst="isometricOffAxis2Top">
                <a:rot lat="18197452" lon="4004651" rev="1782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zh-CN" altLang="en-US" sz="1600" dirty="0" smtClean="0">
                  <a:latin typeface="黑体" panose="02010609060101010101" pitchFamily="49" charset="-122"/>
                  <a:ea typeface="黑体" panose="02010609060101010101" pitchFamily="49" charset="-122"/>
                </a:rPr>
                <a:t>模型驱动的统一服务框架</a:t>
              </a:r>
              <a:endParaRPr lang="zh-CN" altLang="en-US" sz="1600" dirty="0">
                <a:latin typeface="黑体" panose="02010609060101010101" pitchFamily="49" charset="-122"/>
                <a:ea typeface="黑体" panose="02010609060101010101" pitchFamily="49" charset="-122"/>
              </a:endParaRPr>
            </a:p>
          </p:txBody>
        </p:sp>
      </p:grpSp>
      <p:sp>
        <p:nvSpPr>
          <p:cNvPr id="28" name="文本框 27"/>
          <p:cNvSpPr txBox="1"/>
          <p:nvPr/>
        </p:nvSpPr>
        <p:spPr>
          <a:xfrm>
            <a:off x="4934464" y="5767943"/>
            <a:ext cx="2323072" cy="369332"/>
          </a:xfrm>
          <a:prstGeom prst="rect">
            <a:avLst/>
          </a:prstGeom>
          <a:noFill/>
        </p:spPr>
        <p:txBody>
          <a:bodyPr wrap="none" rtlCol="0">
            <a:spAutoFit/>
          </a:bodyPr>
          <a:lstStyle/>
          <a:p>
            <a:r>
              <a:rPr lang="zh-CN" altLang="en-US" dirty="0" smtClean="0">
                <a:solidFill>
                  <a:schemeClr val="bg1"/>
                </a:solidFill>
              </a:rPr>
              <a:t>边缘计算参考架构</a:t>
            </a:r>
            <a:r>
              <a:rPr lang="en-US" altLang="zh-CN" dirty="0" smtClean="0">
                <a:solidFill>
                  <a:schemeClr val="bg1"/>
                </a:solidFill>
              </a:rPr>
              <a:t>3.0</a:t>
            </a:r>
            <a:endParaRPr lang="zh-CN" altLang="en-US" dirty="0">
              <a:solidFill>
                <a:schemeClr val="bg1"/>
              </a:solidFill>
            </a:endParaRPr>
          </a:p>
        </p:txBody>
      </p:sp>
      <p:pic>
        <p:nvPicPr>
          <p:cNvPr id="29" name="图片 28"/>
          <p:cNvPicPr>
            <a:picLocks noChangeAspect="1"/>
          </p:cNvPicPr>
          <p:nvPr/>
        </p:nvPicPr>
        <p:blipFill>
          <a:blip r:embed="rId3"/>
          <a:stretch>
            <a:fillRect/>
          </a:stretch>
        </p:blipFill>
        <p:spPr>
          <a:xfrm>
            <a:off x="13158" y="1286416"/>
            <a:ext cx="3615046" cy="4634052"/>
          </a:xfrm>
          <a:prstGeom prst="rect">
            <a:avLst/>
          </a:prstGeom>
        </p:spPr>
      </p:pic>
    </p:spTree>
    <p:extLst>
      <p:ext uri="{BB962C8B-B14F-4D97-AF65-F5344CB8AC3E}">
        <p14:creationId xmlns:p14="http://schemas.microsoft.com/office/powerpoint/2010/main" val="4062910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边缘计算参考架构</a:t>
            </a:r>
            <a:r>
              <a:rPr lang="en-US" altLang="zh-CN" sz="2400" dirty="0" smtClean="0">
                <a:solidFill>
                  <a:srgbClr val="2EBA7C"/>
                </a:solidFill>
                <a:latin typeface="黑体" panose="02010609060101010101" pitchFamily="49" charset="-122"/>
                <a:ea typeface="黑体" panose="02010609060101010101" pitchFamily="49" charset="-122"/>
              </a:rPr>
              <a:t>3.0</a:t>
            </a:r>
            <a:r>
              <a:rPr lang="zh-CN" altLang="en-US" sz="2400" dirty="0" smtClean="0">
                <a:solidFill>
                  <a:srgbClr val="2EBA7C"/>
                </a:solidFill>
                <a:latin typeface="黑体" panose="02010609060101010101" pitchFamily="49" charset="-122"/>
                <a:ea typeface="黑体" panose="02010609060101010101" pitchFamily="49" charset="-122"/>
              </a:rPr>
              <a:t>说明</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622299" y="1003744"/>
            <a:ext cx="11337675" cy="5478423"/>
          </a:xfrm>
          <a:prstGeom prst="rect">
            <a:avLst/>
          </a:prstGeom>
          <a:noFill/>
        </p:spPr>
        <p:txBody>
          <a:bodyPr wrap="square" rtlCol="0">
            <a:spAutoFit/>
          </a:bodyPr>
          <a:lstStyle/>
          <a:p>
            <a:pPr marL="285750" indent="-285750">
              <a:lnSpc>
                <a:spcPts val="3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系统分层</a:t>
            </a:r>
            <a:endParaRPr lang="en-US" altLang="zh-CN" dirty="0" smtClean="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整个系统分为云、边缘和现场三层，边缘层位于云和现场层之间，边缘层向下支持各种设备的接入，向上可以与云端对接，实现了</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的融合。</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ts val="3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边缘层</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包含边缘节点和边缘管理器两部分。</a:t>
            </a:r>
            <a:endParaRPr lang="en-US" altLang="zh-CN" dirty="0" smtClean="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边缘节点是硬件实体，通过执行的软件承载边缘计算业务的核心。根据业务侧重点和硬件特点不同，包括以下几种：</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以网络协议处理和转换为重点的</a:t>
            </a:r>
            <a:r>
              <a:rPr lang="zh-CN" altLang="en-US" dirty="0" smtClean="0">
                <a:solidFill>
                  <a:srgbClr val="2EBA7C"/>
                </a:solidFill>
                <a:latin typeface="黑体" panose="02010609060101010101" pitchFamily="49" charset="-122"/>
                <a:ea typeface="黑体" panose="02010609060101010101" pitchFamily="49" charset="-122"/>
              </a:rPr>
              <a:t>边缘网关</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以支持实时闭环控制业务为重点的</a:t>
            </a:r>
            <a:r>
              <a:rPr lang="zh-CN" altLang="en-US" dirty="0" smtClean="0">
                <a:solidFill>
                  <a:srgbClr val="2EBA7C"/>
                </a:solidFill>
                <a:latin typeface="黑体" panose="02010609060101010101" pitchFamily="49" charset="-122"/>
                <a:ea typeface="黑体" panose="02010609060101010101" pitchFamily="49" charset="-122"/>
              </a:rPr>
              <a:t>边缘控制器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以大规模数据处理为重点的</a:t>
            </a:r>
            <a:r>
              <a:rPr lang="zh-CN" altLang="en-US" dirty="0" smtClean="0">
                <a:solidFill>
                  <a:srgbClr val="2EBA7C"/>
                </a:solidFill>
                <a:latin typeface="黑体" panose="02010609060101010101" pitchFamily="49" charset="-122"/>
                <a:ea typeface="黑体" panose="02010609060101010101" pitchFamily="49" charset="-122"/>
              </a:rPr>
              <a:t>边缘云服务器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marL="742950" lvl="1" indent="-285750">
              <a:lnSpc>
                <a:spcPts val="3000"/>
              </a:lnSpc>
              <a:buFont typeface="Arial" panose="020B0604020202020204" pitchFamily="34" charset="0"/>
              <a:buChar char="•"/>
            </a:pPr>
            <a:r>
              <a:rPr lang="zh-CN" altLang="en-US" dirty="0" smtClean="0">
                <a:solidFill>
                  <a:schemeClr val="bg1"/>
                </a:solidFill>
                <a:latin typeface="黑体" panose="02010609060101010101" pitchFamily="49" charset="-122"/>
                <a:ea typeface="黑体" panose="02010609060101010101" pitchFamily="49" charset="-122"/>
              </a:rPr>
              <a:t>以低功耗信息采集和处理为重点的</a:t>
            </a:r>
            <a:r>
              <a:rPr lang="zh-CN" altLang="en-US" dirty="0" smtClean="0">
                <a:solidFill>
                  <a:srgbClr val="2EBA7C"/>
                </a:solidFill>
                <a:latin typeface="黑体" panose="02010609060101010101" pitchFamily="49" charset="-122"/>
                <a:ea typeface="黑体" panose="02010609060101010101" pitchFamily="49" charset="-122"/>
              </a:rPr>
              <a:t>边缘传感器</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边缘管理器的呈现核心是软件，主要功能是对边缘节点进行统一的管理。</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ts val="3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边缘计算软件</a:t>
            </a:r>
            <a:r>
              <a:rPr lang="zh-CN" altLang="en-US" dirty="0" smtClean="0">
                <a:solidFill>
                  <a:schemeClr val="bg1"/>
                </a:solidFill>
                <a:latin typeface="黑体" panose="02010609060101010101" pitchFamily="49" charset="-122"/>
                <a:ea typeface="黑体" panose="02010609060101010101" pitchFamily="49" charset="-122"/>
              </a:rPr>
              <a:t>平台</a:t>
            </a:r>
            <a:endParaRPr lang="en-US" altLang="zh-CN" dirty="0" smtClean="0">
              <a:solidFill>
                <a:schemeClr val="bg1"/>
              </a:solidFill>
              <a:latin typeface="黑体" panose="02010609060101010101" pitchFamily="49" charset="-122"/>
              <a:ea typeface="黑体" panose="02010609060101010101" pitchFamily="49" charset="-122"/>
            </a:endParaRPr>
          </a:p>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一般采用</a:t>
            </a:r>
            <a:r>
              <a:rPr lang="en-US" altLang="zh-CN" dirty="0" smtClean="0">
                <a:solidFill>
                  <a:schemeClr val="bg1"/>
                </a:solidFill>
                <a:latin typeface="黑体" panose="02010609060101010101" pitchFamily="49" charset="-122"/>
                <a:ea typeface="黑体" panose="02010609060101010101" pitchFamily="49" charset="-122"/>
              </a:rPr>
              <a:t>Cloud Native</a:t>
            </a:r>
            <a:r>
              <a:rPr lang="zh-CN" altLang="en-US" dirty="0" smtClean="0">
                <a:solidFill>
                  <a:schemeClr val="bg1"/>
                </a:solidFill>
                <a:latin typeface="黑体" panose="02010609060101010101" pitchFamily="49" charset="-122"/>
                <a:ea typeface="黑体" panose="02010609060101010101" pitchFamily="49" charset="-122"/>
              </a:rPr>
              <a:t>云</a:t>
            </a:r>
            <a:r>
              <a:rPr lang="zh-CN" altLang="en-US" dirty="0">
                <a:solidFill>
                  <a:schemeClr val="bg1"/>
                </a:solidFill>
                <a:latin typeface="黑体" panose="02010609060101010101" pitchFamily="49" charset="-122"/>
                <a:ea typeface="黑体" panose="02010609060101010101" pitchFamily="49" charset="-122"/>
              </a:rPr>
              <a:t>原生架构与关键</a:t>
            </a:r>
            <a:r>
              <a:rPr lang="zh-CN" altLang="en-US" dirty="0" smtClean="0">
                <a:solidFill>
                  <a:schemeClr val="bg1"/>
                </a:solidFill>
                <a:latin typeface="黑体" panose="02010609060101010101" pitchFamily="49" charset="-122"/>
                <a:ea typeface="黑体" panose="02010609060101010101" pitchFamily="49" charset="-122"/>
              </a:rPr>
              <a:t>技术（</a:t>
            </a:r>
            <a:r>
              <a:rPr lang="zh-CN" altLang="en-US" dirty="0">
                <a:solidFill>
                  <a:schemeClr val="bg1"/>
                </a:solidFill>
                <a:latin typeface="黑体" panose="02010609060101010101" pitchFamily="49" charset="-122"/>
                <a:ea typeface="黑体" panose="02010609060101010101" pitchFamily="49" charset="-122"/>
              </a:rPr>
              <a:t>分布式微服务</a:t>
            </a:r>
            <a:r>
              <a:rPr lang="en-US" altLang="zh-CN" dirty="0">
                <a:solidFill>
                  <a:schemeClr val="bg1"/>
                </a:solidFill>
                <a:latin typeface="黑体" panose="02010609060101010101" pitchFamily="49" charset="-122"/>
                <a:ea typeface="黑体" panose="02010609060101010101" pitchFamily="49" charset="-122"/>
              </a:rPr>
              <a:t>+DevOps+</a:t>
            </a:r>
            <a:r>
              <a:rPr lang="zh-CN" altLang="en-US" dirty="0">
                <a:solidFill>
                  <a:schemeClr val="bg1"/>
                </a:solidFill>
                <a:latin typeface="黑体" panose="02010609060101010101" pitchFamily="49" charset="-122"/>
                <a:ea typeface="黑体" panose="02010609060101010101" pitchFamily="49" charset="-122"/>
              </a:rPr>
              <a:t>持续交付</a:t>
            </a:r>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容器化</a:t>
            </a:r>
            <a:r>
              <a:rPr lang="zh-CN" altLang="en-US" dirty="0" smtClean="0">
                <a:solidFill>
                  <a:schemeClr val="bg1"/>
                </a:solidFill>
                <a:latin typeface="黑体" panose="02010609060101010101" pitchFamily="49" charset="-122"/>
                <a:ea typeface="黑体" panose="02010609060101010101" pitchFamily="49" charset="-122"/>
              </a:rPr>
              <a:t>），硬件</a:t>
            </a:r>
            <a:r>
              <a:rPr lang="zh-CN" altLang="en-US" dirty="0">
                <a:solidFill>
                  <a:schemeClr val="bg1"/>
                </a:solidFill>
                <a:latin typeface="黑体" panose="02010609060101010101" pitchFamily="49" charset="-122"/>
                <a:ea typeface="黑体" panose="02010609060101010101" pitchFamily="49" charset="-122"/>
              </a:rPr>
              <a:t>平台支持异构计算能力，以边云协同和边缘智能为</a:t>
            </a:r>
            <a:r>
              <a:rPr lang="zh-CN" altLang="en-US" dirty="0" smtClean="0">
                <a:solidFill>
                  <a:schemeClr val="bg1"/>
                </a:solidFill>
                <a:latin typeface="黑体" panose="02010609060101010101" pitchFamily="49" charset="-122"/>
                <a:ea typeface="黑体" panose="02010609060101010101" pitchFamily="49" charset="-122"/>
              </a:rPr>
              <a:t>关键特征。</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27282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(1/4)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110526" y="1574606"/>
            <a:ext cx="4985474" cy="3939540"/>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a:t>异构计算</a:t>
            </a:r>
            <a:endParaRPr lang="en-US" altLang="zh-CN" dirty="0"/>
          </a:p>
          <a:p>
            <a:pPr marL="0" indent="0">
              <a:buNone/>
            </a:pPr>
            <a:r>
              <a:rPr lang="zh-CN" altLang="en-US" dirty="0"/>
              <a:t>随着云游戏、</a:t>
            </a:r>
            <a:r>
              <a:rPr lang="en-US" altLang="zh-CN" dirty="0" smtClean="0"/>
              <a:t>VR/AR</a:t>
            </a:r>
            <a:r>
              <a:rPr lang="zh-CN" altLang="en-US" dirty="0" smtClean="0"/>
              <a:t>、自动驾驶、物</a:t>
            </a:r>
            <a:r>
              <a:rPr lang="zh-CN" altLang="en-US" dirty="0"/>
              <a:t>联网、移动应用、短视频、个人娱乐、人工智能的爆炸式增长</a:t>
            </a:r>
            <a:r>
              <a:rPr lang="zh-CN" altLang="en-US" dirty="0" smtClean="0"/>
              <a:t>，带来</a:t>
            </a:r>
            <a:r>
              <a:rPr lang="zh-CN" altLang="en-US" dirty="0"/>
              <a:t>数据的多样性（如语音、文本、图片、视频等</a:t>
            </a:r>
            <a:r>
              <a:rPr lang="zh-CN" altLang="en-US" dirty="0" smtClean="0"/>
              <a:t>）。单一</a:t>
            </a:r>
            <a:r>
              <a:rPr lang="zh-CN" altLang="en-US" dirty="0"/>
              <a:t>计算平台难以适应业务场景化与多样化</a:t>
            </a:r>
            <a:r>
              <a:rPr lang="zh-CN" altLang="en-US" dirty="0" smtClean="0"/>
              <a:t>要求，多样性</a:t>
            </a:r>
            <a:r>
              <a:rPr lang="zh-CN" altLang="en-US" dirty="0"/>
              <a:t>计算成为迫切需求</a:t>
            </a:r>
            <a:r>
              <a:rPr lang="zh-CN" altLang="en-US" dirty="0" smtClean="0"/>
              <a:t>。</a:t>
            </a:r>
            <a:endParaRPr lang="en-US" altLang="zh-CN" dirty="0" smtClean="0"/>
          </a:p>
          <a:p>
            <a:pPr marL="0" indent="0">
              <a:buNone/>
            </a:pPr>
            <a:r>
              <a:rPr lang="zh-CN" altLang="en-US" dirty="0" smtClean="0"/>
              <a:t>在</a:t>
            </a:r>
            <a:r>
              <a:rPr lang="zh-CN" altLang="en-US" dirty="0"/>
              <a:t>各类边缘计算场景中，不同的计算任务对于硬件资源的需求是不同的，从计算模式、并发数、迭代深度等多方面考虑</a:t>
            </a:r>
            <a:r>
              <a:rPr lang="zh-CN" altLang="en-US" dirty="0" smtClean="0"/>
              <a:t>，一个分布式系统可能</a:t>
            </a:r>
            <a:r>
              <a:rPr lang="zh-CN" altLang="en-US" dirty="0"/>
              <a:t>需要 </a:t>
            </a:r>
            <a:r>
              <a:rPr lang="en-US" altLang="zh-CN" dirty="0"/>
              <a:t>x86</a:t>
            </a:r>
            <a:r>
              <a:rPr lang="zh-CN" altLang="en-US" dirty="0"/>
              <a:t>、</a:t>
            </a:r>
            <a:r>
              <a:rPr lang="en-US" altLang="zh-CN" dirty="0"/>
              <a:t>ARM</a:t>
            </a:r>
            <a:r>
              <a:rPr lang="zh-CN" altLang="en-US" dirty="0"/>
              <a:t>、</a:t>
            </a:r>
            <a:r>
              <a:rPr lang="en-US" altLang="zh-CN" dirty="0"/>
              <a:t>GPU</a:t>
            </a:r>
            <a:r>
              <a:rPr lang="zh-CN" altLang="en-US" dirty="0"/>
              <a:t>、</a:t>
            </a:r>
            <a:r>
              <a:rPr lang="en-US" altLang="zh-CN" dirty="0"/>
              <a:t>NPU </a:t>
            </a:r>
            <a:r>
              <a:rPr lang="zh-CN" altLang="en-US" dirty="0"/>
              <a:t>等多种类型的芯片支持</a:t>
            </a:r>
            <a:r>
              <a:rPr lang="zh-CN" altLang="en-US" dirty="0" smtClean="0"/>
              <a:t>。</a:t>
            </a:r>
            <a:endParaRPr lang="zh-CN" altLang="en-US" dirty="0"/>
          </a:p>
        </p:txBody>
      </p:sp>
      <p:sp>
        <p:nvSpPr>
          <p:cNvPr id="4" name="矩形 3"/>
          <p:cNvSpPr/>
          <p:nvPr/>
        </p:nvSpPr>
        <p:spPr>
          <a:xfrm>
            <a:off x="7229475" y="1200150"/>
            <a:ext cx="2466975" cy="1527006"/>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408218" y="1482893"/>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通用计算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2" name="圆角矩形 11"/>
          <p:cNvSpPr/>
          <p:nvPr/>
        </p:nvSpPr>
        <p:spPr>
          <a:xfrm>
            <a:off x="8048625" y="1428750"/>
            <a:ext cx="1495425" cy="1143000"/>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CPU</a:t>
            </a:r>
            <a:endParaRPr lang="zh-CN" altLang="en-US" dirty="0"/>
          </a:p>
        </p:txBody>
      </p:sp>
      <p:sp>
        <p:nvSpPr>
          <p:cNvPr id="13" name="矩形 12"/>
          <p:cNvSpPr/>
          <p:nvPr/>
        </p:nvSpPr>
        <p:spPr>
          <a:xfrm>
            <a:off x="7229475" y="3009900"/>
            <a:ext cx="2466975" cy="2819400"/>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95046" y="3862518"/>
            <a:ext cx="461665" cy="1015663"/>
          </a:xfrm>
          <a:prstGeom prst="rect">
            <a:avLst/>
          </a:prstGeom>
          <a:noFill/>
        </p:spPr>
        <p:txBody>
          <a:bodyPr vert="eaVert" wrap="none" rtlCol="0">
            <a:spAutoFit/>
          </a:bodyPr>
          <a:lstStyle/>
          <a:p>
            <a:r>
              <a:rPr lang="zh-CN" altLang="en-US" dirty="0" smtClean="0">
                <a:solidFill>
                  <a:schemeClr val="bg1"/>
                </a:solidFill>
                <a:latin typeface="黑体" panose="02010609060101010101" pitchFamily="49" charset="-122"/>
                <a:ea typeface="黑体" panose="02010609060101010101" pitchFamily="49" charset="-122"/>
              </a:rPr>
              <a:t>异构计算</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6" name="圆角矩形 15"/>
          <p:cNvSpPr/>
          <p:nvPr/>
        </p:nvSpPr>
        <p:spPr>
          <a:xfrm>
            <a:off x="8048624" y="3148144"/>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GPU</a:t>
            </a:r>
          </a:p>
          <a:p>
            <a:pPr algn="ctr"/>
            <a:r>
              <a:rPr lang="en-US" altLang="zh-CN" dirty="0"/>
              <a:t>CPU</a:t>
            </a:r>
            <a:endParaRPr lang="zh-CN" altLang="en-US" dirty="0"/>
          </a:p>
        </p:txBody>
      </p:sp>
      <p:sp>
        <p:nvSpPr>
          <p:cNvPr id="21" name="圆角矩形 20"/>
          <p:cNvSpPr/>
          <p:nvPr/>
        </p:nvSpPr>
        <p:spPr>
          <a:xfrm>
            <a:off x="8035453" y="4505325"/>
            <a:ext cx="1495425" cy="1222206"/>
          </a:xfrm>
          <a:prstGeom prst="round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FPGA</a:t>
            </a:r>
          </a:p>
          <a:p>
            <a:pPr algn="ctr"/>
            <a:r>
              <a:rPr lang="en-US" altLang="zh-CN" dirty="0"/>
              <a:t>CPU</a:t>
            </a:r>
            <a:endParaRPr lang="zh-CN" altLang="en-US" dirty="0"/>
          </a:p>
        </p:txBody>
      </p:sp>
    </p:spTree>
    <p:extLst>
      <p:ext uri="{BB962C8B-B14F-4D97-AF65-F5344CB8AC3E}">
        <p14:creationId xmlns:p14="http://schemas.microsoft.com/office/powerpoint/2010/main" val="3249262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(2/4)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1091906" y="1681479"/>
            <a:ext cx="4985474"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a:t>边缘智能</a:t>
            </a:r>
            <a:endParaRPr lang="en-US" altLang="zh-CN" dirty="0"/>
          </a:p>
          <a:p>
            <a:pPr marL="0" indent="0">
              <a:buNone/>
            </a:pPr>
            <a:r>
              <a:rPr lang="zh-CN" altLang="en-US" dirty="0"/>
              <a:t>边缘智能利用</a:t>
            </a:r>
            <a:r>
              <a:rPr lang="en-US" altLang="zh-CN" dirty="0"/>
              <a:t>AI</a:t>
            </a:r>
            <a:r>
              <a:rPr lang="zh-CN" altLang="en-US" dirty="0"/>
              <a:t>技术为边缘侧赋</a:t>
            </a:r>
            <a:r>
              <a:rPr lang="zh-CN" altLang="en-US" dirty="0" smtClean="0"/>
              <a:t>能。</a:t>
            </a:r>
            <a:r>
              <a:rPr lang="zh-CN" altLang="en-US" dirty="0"/>
              <a:t>一方面</a:t>
            </a:r>
            <a:r>
              <a:rPr lang="en-US" altLang="zh-CN" dirty="0"/>
              <a:t>AI</a:t>
            </a:r>
            <a:r>
              <a:rPr lang="zh-CN" altLang="en-US" dirty="0"/>
              <a:t>通过边缘节点能够获得更丰富的数据，并针对不同应用场景实现个性化和泛在化，极大地扩展人工智能的应用场景；另一方面，边缘节点可以借助</a:t>
            </a:r>
            <a:r>
              <a:rPr lang="en-US" altLang="zh-CN" dirty="0"/>
              <a:t>AI</a:t>
            </a:r>
            <a:r>
              <a:rPr lang="zh-CN" altLang="en-US" dirty="0"/>
              <a:t>技术更好地提供高级数据分析、场景感知、实时决策、自组织与协同等智能化服务。边缘侧轻量级、低延时、高效的</a:t>
            </a:r>
            <a:r>
              <a:rPr lang="en-US" altLang="zh-CN" dirty="0"/>
              <a:t>AI</a:t>
            </a:r>
            <a:r>
              <a:rPr lang="zh-CN" altLang="en-US" dirty="0"/>
              <a:t>计算框架显得尤为重要。</a:t>
            </a:r>
          </a:p>
        </p:txBody>
      </p:sp>
      <p:sp>
        <p:nvSpPr>
          <p:cNvPr id="17" name="矩形 16"/>
          <p:cNvSpPr/>
          <p:nvPr/>
        </p:nvSpPr>
        <p:spPr>
          <a:xfrm>
            <a:off x="6619875" y="3442424"/>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边缘端训练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6619875" y="1855093"/>
            <a:ext cx="1952623" cy="1302281"/>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云端训练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8572498" y="1855093"/>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面临实时性、可靠性、数据隐私保护以及通信成本等方面的挑战</a:t>
            </a:r>
          </a:p>
        </p:txBody>
      </p:sp>
      <p:sp>
        <p:nvSpPr>
          <p:cNvPr id="20" name="矩形 19"/>
          <p:cNvSpPr/>
          <p:nvPr/>
        </p:nvSpPr>
        <p:spPr>
          <a:xfrm>
            <a:off x="8572498" y="3442424"/>
            <a:ext cx="1952623" cy="1302281"/>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资源消耗高，需配备高端</a:t>
            </a:r>
            <a:r>
              <a:rPr lang="en-US" altLang="zh-CN" dirty="0"/>
              <a:t>AI</a:t>
            </a:r>
            <a:r>
              <a:rPr lang="zh-CN" altLang="en-US" dirty="0"/>
              <a:t>芯片</a:t>
            </a:r>
          </a:p>
        </p:txBody>
      </p:sp>
      <p:sp>
        <p:nvSpPr>
          <p:cNvPr id="22" name="矩形 21"/>
          <p:cNvSpPr/>
          <p:nvPr/>
        </p:nvSpPr>
        <p:spPr>
          <a:xfrm>
            <a:off x="11034713" y="2881808"/>
            <a:ext cx="681037" cy="769442"/>
          </a:xfrm>
          <a:prstGeom prst="rect">
            <a:avLst/>
          </a:prstGeom>
          <a:solidFill>
            <a:srgbClr val="2A7C60"/>
          </a:solid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合理部署</a:t>
            </a:r>
            <a:endParaRPr lang="zh-CN" altLang="en-US" dirty="0">
              <a:latin typeface="黑体" panose="02010609060101010101" pitchFamily="49" charset="-122"/>
              <a:ea typeface="黑体" panose="02010609060101010101" pitchFamily="49" charset="-122"/>
            </a:endParaRPr>
          </a:p>
        </p:txBody>
      </p:sp>
      <p:cxnSp>
        <p:nvCxnSpPr>
          <p:cNvPr id="24" name="直接箭头连接符 23"/>
          <p:cNvCxnSpPr>
            <a:stCxn id="19" idx="3"/>
          </p:cNvCxnSpPr>
          <p:nvPr/>
        </p:nvCxnSpPr>
        <p:spPr>
          <a:xfrm>
            <a:off x="10525121" y="2506234"/>
            <a:ext cx="504829" cy="332216"/>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525121" y="3651250"/>
            <a:ext cx="504829" cy="473607"/>
          </a:xfrm>
          <a:prstGeom prst="straightConnector1">
            <a:avLst/>
          </a:prstGeom>
          <a:ln>
            <a:solidFill>
              <a:srgbClr val="2EBA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856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(3/4)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505689" y="1204093"/>
            <a:ext cx="4985474" cy="4324261"/>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zh-CN" altLang="en-US" dirty="0" smtClean="0"/>
              <a:t>边云协同</a:t>
            </a:r>
            <a:endParaRPr lang="en-US" altLang="zh-CN" dirty="0" smtClean="0"/>
          </a:p>
          <a:p>
            <a:pPr marL="0" indent="0">
              <a:buNone/>
            </a:pPr>
            <a:r>
              <a:rPr lang="zh-CN" altLang="en-US" dirty="0" smtClean="0"/>
              <a:t>边缘计算与云计算各有所长，云计算擅长全局性、非实时、长周期的大数据处理与分析，边缘计算更适用局部性实时、短周期数据的处理与分析。因此边缘计算与云计算之间不是替代的关系，而是互补协同的关系，边云协同将放大边缘计算与云计算的应用价值：</a:t>
            </a:r>
            <a:endParaRPr lang="en-US" altLang="zh-CN" dirty="0" smtClean="0"/>
          </a:p>
          <a:p>
            <a:pPr marL="0" indent="0">
              <a:buNone/>
            </a:pPr>
            <a:r>
              <a:rPr lang="zh-CN" altLang="en-US" dirty="0" smtClean="0"/>
              <a:t>边缘计算既靠近执行单元，更是云端所需高价值数据的采集和初步处理单元；云计算通过大数据分析优化输出的业务规则或模型可以下发到边缘侧，边缘计算基于新的业务规则或模型</a:t>
            </a:r>
            <a:r>
              <a:rPr lang="zh-CN" altLang="en-US" dirty="0"/>
              <a:t>运行</a:t>
            </a:r>
            <a:r>
              <a:rPr lang="zh-CN" altLang="en-US" dirty="0" smtClean="0"/>
              <a:t>。</a:t>
            </a:r>
            <a:endParaRPr lang="en-US" altLang="zh-CN" dirty="0"/>
          </a:p>
        </p:txBody>
      </p:sp>
      <p:sp>
        <p:nvSpPr>
          <p:cNvPr id="12" name="矩形 11"/>
          <p:cNvSpPr/>
          <p:nvPr/>
        </p:nvSpPr>
        <p:spPr>
          <a:xfrm>
            <a:off x="6155054" y="1367790"/>
            <a:ext cx="1952623" cy="281940"/>
          </a:xfrm>
          <a:prstGeom prst="rect">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边</a:t>
            </a:r>
            <a:endParaRPr lang="zh-CN" altLang="en-US" dirty="0"/>
          </a:p>
        </p:txBody>
      </p:sp>
      <p:sp>
        <p:nvSpPr>
          <p:cNvPr id="28" name="矩形 27"/>
          <p:cNvSpPr/>
          <p:nvPr/>
        </p:nvSpPr>
        <p:spPr>
          <a:xfrm>
            <a:off x="9612062" y="1356360"/>
            <a:ext cx="1952623" cy="281940"/>
          </a:xfrm>
          <a:prstGeom prst="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云</a:t>
            </a:r>
          </a:p>
        </p:txBody>
      </p:sp>
      <p:sp>
        <p:nvSpPr>
          <p:cNvPr id="9" name="矩形 8"/>
          <p:cNvSpPr/>
          <p:nvPr/>
        </p:nvSpPr>
        <p:spPr>
          <a:xfrm>
            <a:off x="6155054" y="1912377"/>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预测性维护</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能效优化</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质量</a:t>
            </a:r>
            <a:r>
              <a:rPr lang="zh-CN" altLang="en-US" sz="1400" dirty="0" smtClean="0">
                <a:latin typeface="黑体" panose="02010609060101010101" pitchFamily="49" charset="-122"/>
                <a:ea typeface="黑体" panose="02010609060101010101" pitchFamily="49" charset="-122"/>
              </a:rPr>
              <a:t>提升</a:t>
            </a:r>
            <a:endParaRPr lang="zh-CN" altLang="en-US" sz="1400" dirty="0">
              <a:latin typeface="黑体" panose="02010609060101010101" pitchFamily="49" charset="-122"/>
              <a:ea typeface="黑体" panose="02010609060101010101" pitchFamily="49" charset="-122"/>
            </a:endParaRPr>
          </a:p>
        </p:txBody>
      </p:sp>
      <p:sp>
        <p:nvSpPr>
          <p:cNvPr id="11" name="矩形 10"/>
          <p:cNvSpPr/>
          <p:nvPr/>
        </p:nvSpPr>
        <p:spPr>
          <a:xfrm>
            <a:off x="9612062" y="1912376"/>
            <a:ext cx="1952623" cy="897497"/>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预测性维护</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能效优化</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质量提升</a:t>
            </a:r>
          </a:p>
        </p:txBody>
      </p:sp>
      <p:grpSp>
        <p:nvGrpSpPr>
          <p:cNvPr id="18" name="组合 17"/>
          <p:cNvGrpSpPr/>
          <p:nvPr/>
        </p:nvGrpSpPr>
        <p:grpSpPr>
          <a:xfrm>
            <a:off x="8107677" y="2084125"/>
            <a:ext cx="1504385" cy="277001"/>
            <a:chOff x="8107677" y="2084125"/>
            <a:chExt cx="1504385" cy="277001"/>
          </a:xfrm>
        </p:grpSpPr>
        <p:cxnSp>
          <p:nvCxnSpPr>
            <p:cNvPr id="7" name="肘形连接符 6"/>
            <p:cNvCxnSpPr>
              <a:stCxn id="9" idx="3"/>
              <a:endCxn id="11" idx="1"/>
            </p:cNvCxnSpPr>
            <p:nvPr/>
          </p:nvCxnSpPr>
          <p:spPr>
            <a:xfrm flipV="1">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499304" y="2084125"/>
              <a:ext cx="800219" cy="276999"/>
            </a:xfrm>
            <a:prstGeom prst="rect">
              <a:avLst/>
            </a:prstGeom>
            <a:noFill/>
          </p:spPr>
          <p:txBody>
            <a:bodyPr wrap="none" rtlCol="0">
              <a:spAutoFit/>
            </a:bodyPr>
            <a:lstStyle/>
            <a:p>
              <a:r>
                <a:rPr lang="zh-CN" altLang="en-US" sz="1200" dirty="0" smtClean="0">
                  <a:solidFill>
                    <a:schemeClr val="bg1"/>
                  </a:solidFill>
                </a:rPr>
                <a:t>服务协同</a:t>
              </a:r>
              <a:endParaRPr lang="zh-CN" altLang="en-US" sz="1200" dirty="0">
                <a:solidFill>
                  <a:schemeClr val="bg1"/>
                </a:solidFill>
              </a:endParaRPr>
            </a:p>
          </p:txBody>
        </p:sp>
      </p:grpSp>
      <p:sp>
        <p:nvSpPr>
          <p:cNvPr id="19" name="矩形 18"/>
          <p:cNvSpPr/>
          <p:nvPr/>
        </p:nvSpPr>
        <p:spPr>
          <a:xfrm>
            <a:off x="6155054" y="3189121"/>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应用实例</a:t>
            </a:r>
            <a:r>
              <a:rPr lang="en-US" altLang="zh-CN" sz="1400" dirty="0" smtClean="0">
                <a:latin typeface="黑体" panose="02010609060101010101" pitchFamily="49" charset="-122"/>
                <a:ea typeface="黑体" panose="02010609060101010101" pitchFamily="49" charset="-122"/>
              </a:rPr>
              <a:t>(</a:t>
            </a:r>
            <a:r>
              <a:rPr lang="zh-CN" altLang="en-US" sz="1400" dirty="0" smtClean="0">
                <a:latin typeface="黑体" panose="02010609060101010101" pitchFamily="49" charset="-122"/>
                <a:ea typeface="黑体" panose="02010609060101010101" pitchFamily="49" charset="-122"/>
              </a:rPr>
              <a:t>容器化</a:t>
            </a:r>
            <a:r>
              <a:rPr lang="en-US" altLang="zh-CN" sz="1400" dirty="0" smtClean="0">
                <a:latin typeface="黑体" panose="02010609060101010101" pitchFamily="49" charset="-122"/>
                <a:ea typeface="黑体" panose="02010609060101010101" pitchFamily="49" charset="-122"/>
              </a:rPr>
              <a:t>)</a:t>
            </a:r>
          </a:p>
          <a:p>
            <a:pPr algn="ctr"/>
            <a:r>
              <a:rPr lang="zh-CN" altLang="en-US" sz="1400" dirty="0" smtClean="0">
                <a:latin typeface="黑体" panose="02010609060101010101" pitchFamily="49" charset="-122"/>
                <a:ea typeface="黑体" panose="02010609060101010101" pitchFamily="49" charset="-122"/>
              </a:rPr>
              <a:t>应用部署软硬件环境</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分布式智能</a:t>
            </a:r>
            <a:r>
              <a:rPr lang="en-US" altLang="zh-CN" sz="1400" dirty="0" smtClean="0">
                <a:latin typeface="黑体" panose="02010609060101010101" pitchFamily="49" charset="-122"/>
                <a:ea typeface="黑体" panose="02010609060101010101" pitchFamily="49" charset="-122"/>
              </a:rPr>
              <a:t>/</a:t>
            </a:r>
            <a:r>
              <a:rPr lang="zh-CN" altLang="en-US" sz="1400" dirty="0" smtClean="0">
                <a:latin typeface="黑体" panose="02010609060101010101" pitchFamily="49" charset="-122"/>
                <a:ea typeface="黑体" panose="02010609060101010101" pitchFamily="49" charset="-122"/>
              </a:rPr>
              <a:t>推理</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数据采集与分析</a:t>
            </a:r>
            <a:endParaRPr lang="zh-CN" altLang="en-US" sz="1400" dirty="0">
              <a:latin typeface="黑体" panose="02010609060101010101" pitchFamily="49" charset="-122"/>
              <a:ea typeface="黑体" panose="02010609060101010101" pitchFamily="49" charset="-122"/>
            </a:endParaRPr>
          </a:p>
        </p:txBody>
      </p:sp>
      <p:sp>
        <p:nvSpPr>
          <p:cNvPr id="20" name="矩形 19"/>
          <p:cNvSpPr/>
          <p:nvPr/>
        </p:nvSpPr>
        <p:spPr>
          <a:xfrm>
            <a:off x="9612062" y="3184404"/>
            <a:ext cx="1952623" cy="1060132"/>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业务编排</a:t>
            </a:r>
            <a:endParaRPr lang="en-US" altLang="zh-CN" sz="1400" dirty="0">
              <a:latin typeface="黑体" panose="02010609060101010101" pitchFamily="49" charset="-122"/>
              <a:ea typeface="黑体" panose="02010609060101010101" pitchFamily="49" charset="-122"/>
            </a:endParaRPr>
          </a:p>
          <a:p>
            <a:pPr algn="ctr"/>
            <a:r>
              <a:rPr lang="zh-CN" altLang="en-US" sz="1200" dirty="0">
                <a:latin typeface="黑体" panose="02010609060101010101" pitchFamily="49" charset="-122"/>
                <a:ea typeface="黑体" panose="02010609060101010101" pitchFamily="49" charset="-122"/>
              </a:rPr>
              <a:t>应用开发测试全</a:t>
            </a:r>
            <a:r>
              <a:rPr lang="zh-CN" altLang="en-US" sz="1200" dirty="0" smtClean="0">
                <a:latin typeface="黑体" panose="02010609060101010101" pitchFamily="49" charset="-122"/>
                <a:ea typeface="黑体" panose="02010609060101010101" pitchFamily="49" charset="-122"/>
              </a:rPr>
              <a:t>生命周期</a:t>
            </a:r>
            <a:endParaRPr lang="en-US" altLang="zh-CN" sz="1200" dirty="0" smtClean="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集中式训练</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大数据分析</a:t>
            </a:r>
          </a:p>
        </p:txBody>
      </p:sp>
      <p:sp>
        <p:nvSpPr>
          <p:cNvPr id="21" name="矩形 20"/>
          <p:cNvSpPr/>
          <p:nvPr/>
        </p:nvSpPr>
        <p:spPr>
          <a:xfrm>
            <a:off x="6155054" y="4623979"/>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基础设施资源及调度管理</a:t>
            </a:r>
            <a:endParaRPr lang="zh-CN" altLang="en-US" sz="1200" dirty="0">
              <a:latin typeface="黑体" panose="02010609060101010101" pitchFamily="49" charset="-122"/>
              <a:ea typeface="黑体" panose="02010609060101010101" pitchFamily="49" charset="-122"/>
            </a:endParaRPr>
          </a:p>
        </p:txBody>
      </p:sp>
      <p:sp>
        <p:nvSpPr>
          <p:cNvPr id="22" name="矩形 21"/>
          <p:cNvSpPr/>
          <p:nvPr/>
        </p:nvSpPr>
        <p:spPr>
          <a:xfrm>
            <a:off x="9612062" y="4613965"/>
            <a:ext cx="1952623" cy="1055415"/>
          </a:xfrm>
          <a:prstGeom prst="rect">
            <a:avLst/>
          </a:prstGeom>
          <a:noFill/>
          <a:ln>
            <a:solidFill>
              <a:srgbClr val="2EBA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黑体" panose="02010609060101010101" pitchFamily="49" charset="-122"/>
                <a:ea typeface="黑体" panose="02010609060101010101" pitchFamily="49" charset="-122"/>
              </a:rPr>
              <a:t>边缘节点基础设施</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设备</a:t>
            </a:r>
            <a:r>
              <a:rPr lang="en-US" altLang="zh-CN" sz="1200"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南向终端的生命周期管理</a:t>
            </a:r>
            <a:endParaRPr lang="zh-CN" altLang="en-US" sz="1200" dirty="0">
              <a:latin typeface="黑体" panose="02010609060101010101" pitchFamily="49" charset="-122"/>
              <a:ea typeface="黑体" panose="02010609060101010101" pitchFamily="49" charset="-122"/>
            </a:endParaRPr>
          </a:p>
        </p:txBody>
      </p:sp>
      <p:grpSp>
        <p:nvGrpSpPr>
          <p:cNvPr id="24" name="组合 23"/>
          <p:cNvGrpSpPr/>
          <p:nvPr/>
        </p:nvGrpSpPr>
        <p:grpSpPr>
          <a:xfrm>
            <a:off x="8107677" y="3089223"/>
            <a:ext cx="1504385" cy="277000"/>
            <a:chOff x="8107677" y="2084126"/>
            <a:chExt cx="1504385" cy="277000"/>
          </a:xfrm>
        </p:grpSpPr>
        <p:cxnSp>
          <p:nvCxnSpPr>
            <p:cNvPr id="25" name="肘形连接符 24"/>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196290" y="2084126"/>
              <a:ext cx="1415772" cy="276999"/>
            </a:xfrm>
            <a:prstGeom prst="rect">
              <a:avLst/>
            </a:prstGeom>
            <a:noFill/>
          </p:spPr>
          <p:txBody>
            <a:bodyPr wrap="none" rtlCol="0">
              <a:spAutoFit/>
            </a:bodyPr>
            <a:lstStyle/>
            <a:p>
              <a:r>
                <a:rPr lang="zh-CN" altLang="en-US" sz="1200" dirty="0" smtClean="0">
                  <a:solidFill>
                    <a:schemeClr val="bg1"/>
                  </a:solidFill>
                </a:rPr>
                <a:t>业务应用管理协同</a:t>
              </a:r>
              <a:endParaRPr lang="zh-CN" altLang="en-US" sz="1200" dirty="0">
                <a:solidFill>
                  <a:schemeClr val="bg1"/>
                </a:solidFill>
              </a:endParaRPr>
            </a:p>
          </p:txBody>
        </p:sp>
      </p:grpSp>
      <p:grpSp>
        <p:nvGrpSpPr>
          <p:cNvPr id="29" name="组合 28"/>
          <p:cNvGrpSpPr/>
          <p:nvPr/>
        </p:nvGrpSpPr>
        <p:grpSpPr>
          <a:xfrm>
            <a:off x="8107676" y="3437890"/>
            <a:ext cx="1504385" cy="277000"/>
            <a:chOff x="8107677" y="2084126"/>
            <a:chExt cx="1504385" cy="277000"/>
          </a:xfrm>
        </p:grpSpPr>
        <p:cxnSp>
          <p:nvCxnSpPr>
            <p:cNvPr id="30" name="肘形连接符 29"/>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智能</a:t>
              </a:r>
              <a:r>
                <a:rPr lang="zh-CN" altLang="en-US" sz="1200" dirty="0" smtClean="0">
                  <a:solidFill>
                    <a:schemeClr val="bg1"/>
                  </a:solidFill>
                </a:rPr>
                <a:t>协同</a:t>
              </a:r>
              <a:endParaRPr lang="zh-CN" altLang="en-US" sz="1200" dirty="0">
                <a:solidFill>
                  <a:schemeClr val="bg1"/>
                </a:solidFill>
              </a:endParaRPr>
            </a:p>
          </p:txBody>
        </p:sp>
      </p:grpSp>
      <p:grpSp>
        <p:nvGrpSpPr>
          <p:cNvPr id="34" name="组合 33"/>
          <p:cNvGrpSpPr/>
          <p:nvPr/>
        </p:nvGrpSpPr>
        <p:grpSpPr>
          <a:xfrm>
            <a:off x="8102913" y="3800457"/>
            <a:ext cx="1504385" cy="277000"/>
            <a:chOff x="8107677" y="2084126"/>
            <a:chExt cx="1504385" cy="277000"/>
          </a:xfrm>
        </p:grpSpPr>
        <p:cxnSp>
          <p:nvCxnSpPr>
            <p:cNvPr id="35" name="肘形连接符 34"/>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数据</a:t>
              </a:r>
              <a:r>
                <a:rPr lang="zh-CN" altLang="en-US" sz="1200" dirty="0" smtClean="0">
                  <a:solidFill>
                    <a:schemeClr val="bg1"/>
                  </a:solidFill>
                </a:rPr>
                <a:t>协同</a:t>
              </a:r>
              <a:endParaRPr lang="zh-CN" altLang="en-US" sz="1200" dirty="0">
                <a:solidFill>
                  <a:schemeClr val="bg1"/>
                </a:solidFill>
              </a:endParaRPr>
            </a:p>
          </p:txBody>
        </p:sp>
      </p:grpSp>
      <p:grpSp>
        <p:nvGrpSpPr>
          <p:cNvPr id="37" name="组合 36"/>
          <p:cNvGrpSpPr/>
          <p:nvPr/>
        </p:nvGrpSpPr>
        <p:grpSpPr>
          <a:xfrm>
            <a:off x="8107675" y="4884943"/>
            <a:ext cx="1504385" cy="277000"/>
            <a:chOff x="8107677" y="2084126"/>
            <a:chExt cx="1504385" cy="277000"/>
          </a:xfrm>
        </p:grpSpPr>
        <p:cxnSp>
          <p:nvCxnSpPr>
            <p:cNvPr id="38" name="肘形连接符 37"/>
            <p:cNvCxnSpPr/>
            <p:nvPr/>
          </p:nvCxnSpPr>
          <p:spPr>
            <a:xfrm>
              <a:off x="8107677" y="2361125"/>
              <a:ext cx="1504385" cy="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504068" y="2084126"/>
              <a:ext cx="800219" cy="276999"/>
            </a:xfrm>
            <a:prstGeom prst="rect">
              <a:avLst/>
            </a:prstGeom>
            <a:noFill/>
          </p:spPr>
          <p:txBody>
            <a:bodyPr wrap="none" rtlCol="0">
              <a:spAutoFit/>
            </a:bodyPr>
            <a:lstStyle/>
            <a:p>
              <a:r>
                <a:rPr lang="zh-CN" altLang="en-US" sz="1200" dirty="0">
                  <a:solidFill>
                    <a:schemeClr val="bg1"/>
                  </a:solidFill>
                </a:rPr>
                <a:t>资源</a:t>
              </a:r>
              <a:r>
                <a:rPr lang="zh-CN" altLang="en-US" sz="1200" dirty="0" smtClean="0">
                  <a:solidFill>
                    <a:schemeClr val="bg1"/>
                  </a:solidFill>
                </a:rPr>
                <a:t>协同</a:t>
              </a:r>
              <a:endParaRPr lang="zh-CN" altLang="en-US" sz="1200" dirty="0">
                <a:solidFill>
                  <a:schemeClr val="bg1"/>
                </a:solidFill>
              </a:endParaRPr>
            </a:p>
          </p:txBody>
        </p:sp>
      </p:grpSp>
      <p:sp>
        <p:nvSpPr>
          <p:cNvPr id="27" name="文本框 26"/>
          <p:cNvSpPr txBox="1"/>
          <p:nvPr/>
        </p:nvSpPr>
        <p:spPr>
          <a:xfrm>
            <a:off x="6152392" y="1776949"/>
            <a:ext cx="1947859" cy="184666"/>
          </a:xfrm>
          <a:prstGeom prst="rect">
            <a:avLst/>
          </a:prstGeom>
          <a:gradFill>
            <a:gsLst>
              <a:gs pos="0">
                <a:srgbClr val="424752"/>
              </a:gs>
              <a:gs pos="100000">
                <a:srgbClr val="2A7C60">
                  <a:alpha val="50000"/>
                </a:srgbClr>
              </a:gs>
              <a:gs pos="100000">
                <a:srgbClr val="2EBA7C"/>
              </a:gs>
              <a:gs pos="100000">
                <a:srgbClr val="424752"/>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SaaS</a:t>
            </a:r>
            <a:endParaRPr lang="zh-CN" altLang="en-US" sz="1400" b="1" dirty="0"/>
          </a:p>
        </p:txBody>
      </p:sp>
      <p:sp>
        <p:nvSpPr>
          <p:cNvPr id="40" name="文本框 39"/>
          <p:cNvSpPr txBox="1"/>
          <p:nvPr/>
        </p:nvSpPr>
        <p:spPr>
          <a:xfrm>
            <a:off x="6155054" y="3052219"/>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a:t>
            </a:r>
            <a:r>
              <a:rPr lang="en-US" altLang="zh-CN" sz="1400" b="1" dirty="0" smtClean="0"/>
              <a:t>PaaS</a:t>
            </a:r>
            <a:endParaRPr lang="zh-CN" altLang="en-US" sz="1400" b="1" dirty="0"/>
          </a:p>
        </p:txBody>
      </p:sp>
      <p:sp>
        <p:nvSpPr>
          <p:cNvPr id="41" name="文本框 40"/>
          <p:cNvSpPr txBox="1"/>
          <p:nvPr/>
        </p:nvSpPr>
        <p:spPr>
          <a:xfrm>
            <a:off x="6155053" y="4499271"/>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a:t>EC I</a:t>
            </a:r>
            <a:r>
              <a:rPr lang="en-US" altLang="zh-CN" sz="1400" b="1" dirty="0" smtClean="0"/>
              <a:t>aaS</a:t>
            </a:r>
            <a:endParaRPr lang="zh-CN" altLang="en-US" sz="1400" b="1" dirty="0"/>
          </a:p>
        </p:txBody>
      </p:sp>
      <p:sp>
        <p:nvSpPr>
          <p:cNvPr id="42" name="文本框 41"/>
          <p:cNvSpPr txBox="1"/>
          <p:nvPr/>
        </p:nvSpPr>
        <p:spPr>
          <a:xfrm>
            <a:off x="9614443" y="1785450"/>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SaaS</a:t>
            </a:r>
            <a:endParaRPr lang="zh-CN" altLang="en-US" sz="1400" b="1" dirty="0"/>
          </a:p>
        </p:txBody>
      </p:sp>
      <p:sp>
        <p:nvSpPr>
          <p:cNvPr id="43" name="文本框 42"/>
          <p:cNvSpPr txBox="1"/>
          <p:nvPr/>
        </p:nvSpPr>
        <p:spPr>
          <a:xfrm>
            <a:off x="9614442" y="304305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PaaS</a:t>
            </a:r>
            <a:endParaRPr lang="zh-CN" altLang="en-US" sz="1400" b="1" dirty="0"/>
          </a:p>
        </p:txBody>
      </p:sp>
      <p:sp>
        <p:nvSpPr>
          <p:cNvPr id="44" name="文本框 43"/>
          <p:cNvSpPr txBox="1"/>
          <p:nvPr/>
        </p:nvSpPr>
        <p:spPr>
          <a:xfrm>
            <a:off x="9614441" y="4472406"/>
            <a:ext cx="1947859" cy="184666"/>
          </a:xfrm>
          <a:prstGeom prst="rect">
            <a:avLst/>
          </a:prstGeom>
          <a:gradFill>
            <a:gsLst>
              <a:gs pos="0">
                <a:srgbClr val="333844"/>
              </a:gs>
              <a:gs pos="100000">
                <a:srgbClr val="2A7C60">
                  <a:alpha val="50000"/>
                </a:srgbClr>
              </a:gs>
              <a:gs pos="100000">
                <a:srgbClr val="2EBA7C"/>
              </a:gs>
              <a:gs pos="100000">
                <a:srgbClr val="2EBA7C"/>
              </a:gs>
            </a:gsLst>
            <a:lin ang="5400000" scaled="1"/>
          </a:gradFill>
          <a:ln>
            <a:solidFill>
              <a:srgbClr val="2EBA7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b="1" dirty="0" smtClean="0"/>
              <a:t>IaaS</a:t>
            </a:r>
            <a:endParaRPr lang="zh-CN" altLang="en-US" sz="1400" b="1" dirty="0"/>
          </a:p>
        </p:txBody>
      </p:sp>
    </p:spTree>
    <p:extLst>
      <p:ext uri="{BB962C8B-B14F-4D97-AF65-F5344CB8AC3E}">
        <p14:creationId xmlns:p14="http://schemas.microsoft.com/office/powerpoint/2010/main" val="1437505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边缘计算最新发展趋势</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505689" y="1350977"/>
            <a:ext cx="11352936" cy="3170099"/>
          </a:xfrm>
          <a:prstGeom prst="rect">
            <a:avLst/>
          </a:prstGeom>
          <a:noFill/>
        </p:spPr>
        <p:txBody>
          <a:bodyPr wrap="square" rtlCol="0">
            <a:spAutoFit/>
          </a:bodyPr>
          <a:lstStyle>
            <a:defPPr>
              <a:defRPr lang="zh-CN"/>
            </a:defPPr>
            <a:lvl1pPr marL="285750" indent="-285750">
              <a:lnSpc>
                <a:spcPts val="3000"/>
              </a:lnSpc>
              <a:buFont typeface="Wingdings" panose="05000000000000000000" pitchFamily="2" charset="2"/>
              <a:buChar char="p"/>
              <a:defRPr>
                <a:solidFill>
                  <a:schemeClr val="bg1"/>
                </a:solidFill>
                <a:latin typeface="黑体" panose="02010609060101010101" pitchFamily="49" charset="-122"/>
                <a:ea typeface="黑体" panose="02010609060101010101" pitchFamily="49" charset="-122"/>
              </a:defRPr>
            </a:lvl1pPr>
            <a:lvl2pPr marL="742950" lvl="1" indent="-285750">
              <a:lnSpc>
                <a:spcPts val="3000"/>
              </a:lnSpc>
              <a:buFont typeface="Arial" panose="020B0604020202020204" pitchFamily="34" charset="0"/>
              <a:buChar char="•"/>
              <a:defRPr>
                <a:solidFill>
                  <a:schemeClr val="bg1"/>
                </a:solidFill>
                <a:latin typeface="黑体" panose="02010609060101010101" pitchFamily="49" charset="-122"/>
                <a:ea typeface="黑体" panose="02010609060101010101" pitchFamily="49" charset="-122"/>
              </a:defRPr>
            </a:lvl2pPr>
          </a:lstStyle>
          <a:p>
            <a:r>
              <a:rPr lang="en-US" altLang="zh-CN" dirty="0" smtClean="0"/>
              <a:t>5G+</a:t>
            </a:r>
            <a:r>
              <a:rPr lang="zh-CN" altLang="en-US" dirty="0" smtClean="0"/>
              <a:t>边缘计算</a:t>
            </a:r>
            <a:endParaRPr lang="en-US" altLang="zh-CN" dirty="0" smtClean="0"/>
          </a:p>
          <a:p>
            <a:pPr marL="0" indent="0">
              <a:buNone/>
            </a:pPr>
            <a:r>
              <a:rPr lang="zh-CN" altLang="en-US" dirty="0"/>
              <a:t>与</a:t>
            </a:r>
            <a:r>
              <a:rPr lang="en-US" altLang="zh-CN" dirty="0"/>
              <a:t>4G</a:t>
            </a:r>
            <a:r>
              <a:rPr lang="zh-CN" altLang="en-US" dirty="0"/>
              <a:t>相比，</a:t>
            </a:r>
            <a:r>
              <a:rPr lang="en-US" altLang="zh-CN" dirty="0" smtClean="0"/>
              <a:t>5G</a:t>
            </a:r>
            <a:r>
              <a:rPr lang="zh-CN" altLang="en-US" dirty="0" smtClean="0"/>
              <a:t>提供</a:t>
            </a:r>
            <a:r>
              <a:rPr lang="en-US" altLang="zh-CN" dirty="0"/>
              <a:t>10Gbps</a:t>
            </a:r>
            <a:r>
              <a:rPr lang="zh-CN" altLang="en-US" dirty="0"/>
              <a:t>以上的峰值速率、更佳的移动性能、毫秒级时延和超高密度连接，国际电信联盟无线电通信局（</a:t>
            </a:r>
            <a:r>
              <a:rPr lang="en-US" altLang="zh-CN" dirty="0"/>
              <a:t>ITU-R</a:t>
            </a:r>
            <a:r>
              <a:rPr lang="zh-CN" altLang="en-US" dirty="0"/>
              <a:t>）定义了</a:t>
            </a:r>
            <a:r>
              <a:rPr lang="en-US" altLang="zh-CN" dirty="0"/>
              <a:t>5G</a:t>
            </a:r>
            <a:r>
              <a:rPr lang="zh-CN" altLang="en-US" dirty="0"/>
              <a:t>的三大典型应用场景为：增强型移动宽带（</a:t>
            </a:r>
            <a:r>
              <a:rPr lang="en-US" altLang="zh-CN" dirty="0"/>
              <a:t>eMBB</a:t>
            </a:r>
            <a:r>
              <a:rPr lang="zh-CN" altLang="en-US" dirty="0"/>
              <a:t>）、超可靠低时延通信（</a:t>
            </a:r>
            <a:r>
              <a:rPr lang="en-US" altLang="zh-CN" dirty="0"/>
              <a:t>uRLLC</a:t>
            </a:r>
            <a:r>
              <a:rPr lang="zh-CN" altLang="en-US" dirty="0"/>
              <a:t>）和海量大规模连接物联网（</a:t>
            </a:r>
            <a:r>
              <a:rPr lang="en-US" altLang="zh-CN" dirty="0"/>
              <a:t>mMTC</a:t>
            </a:r>
            <a:r>
              <a:rPr lang="zh-CN" altLang="en-US" dirty="0"/>
              <a:t>）</a:t>
            </a:r>
            <a:r>
              <a:rPr lang="zh-CN" altLang="en-US" dirty="0" smtClean="0"/>
              <a:t>。</a:t>
            </a:r>
            <a:endParaRPr lang="en-US" altLang="zh-CN" dirty="0" smtClean="0"/>
          </a:p>
          <a:p>
            <a:pPr marL="0" indent="0">
              <a:buNone/>
            </a:pPr>
            <a:r>
              <a:rPr lang="en-US" altLang="zh-CN" dirty="0" smtClean="0"/>
              <a:t>5G</a:t>
            </a:r>
            <a:r>
              <a:rPr lang="zh-CN" altLang="en-US" dirty="0" smtClean="0"/>
              <a:t>为</a:t>
            </a:r>
            <a:r>
              <a:rPr lang="zh-CN" altLang="en-US" dirty="0"/>
              <a:t>边缘计算产业的落地和发展提供了良好的网络基础</a:t>
            </a:r>
            <a:r>
              <a:rPr lang="zh-CN" altLang="en-US" dirty="0" smtClean="0"/>
              <a:t>，可以</a:t>
            </a:r>
            <a:r>
              <a:rPr lang="zh-CN" altLang="en-US" dirty="0"/>
              <a:t>将</a:t>
            </a:r>
            <a:r>
              <a:rPr lang="zh-CN" altLang="en-US" dirty="0" smtClean="0"/>
              <a:t>边缘</a:t>
            </a:r>
            <a:r>
              <a:rPr lang="zh-CN" altLang="en-US" dirty="0"/>
              <a:t>计算节点灵活部署在不同的网络位置来满足对时延、</a:t>
            </a:r>
            <a:r>
              <a:rPr lang="zh-CN" altLang="en-US" dirty="0" smtClean="0"/>
              <a:t>带宽有</a:t>
            </a:r>
            <a:r>
              <a:rPr lang="zh-CN" altLang="en-US" dirty="0"/>
              <a:t>不同需求的边缘计算业务。同时，边缘计算也</a:t>
            </a:r>
            <a:r>
              <a:rPr lang="zh-CN" altLang="en-US" dirty="0" smtClean="0"/>
              <a:t>成为</a:t>
            </a:r>
            <a:r>
              <a:rPr lang="en-US" altLang="zh-CN" dirty="0" smtClean="0"/>
              <a:t>5G</a:t>
            </a:r>
            <a:r>
              <a:rPr lang="zh-CN" altLang="en-US" dirty="0" smtClean="0"/>
              <a:t>服务</a:t>
            </a:r>
            <a:r>
              <a:rPr lang="zh-CN" altLang="en-US" dirty="0"/>
              <a:t>垂直行业，充分发挥新的网络性能的重要利器之一</a:t>
            </a:r>
            <a:r>
              <a:rPr lang="zh-CN" altLang="en-US" dirty="0" smtClean="0"/>
              <a:t>。</a:t>
            </a:r>
            <a:r>
              <a:rPr lang="en-US" altLang="zh-CN" dirty="0" smtClean="0"/>
              <a:t>5G</a:t>
            </a:r>
            <a:r>
              <a:rPr lang="zh-CN" altLang="en-US" dirty="0" smtClean="0"/>
              <a:t>三</a:t>
            </a:r>
            <a:r>
              <a:rPr lang="zh-CN" altLang="en-US" dirty="0"/>
              <a:t>大典型场景也都与边缘计算</a:t>
            </a:r>
            <a:r>
              <a:rPr lang="zh-CN" altLang="en-US" dirty="0" smtClean="0"/>
              <a:t>密切相关，可以</a:t>
            </a:r>
            <a:r>
              <a:rPr lang="zh-CN" altLang="en-US" dirty="0"/>
              <a:t>分别支持不同需求的边缘计算</a:t>
            </a:r>
            <a:r>
              <a:rPr lang="zh-CN" altLang="en-US" dirty="0" smtClean="0"/>
              <a:t>场景：对于</a:t>
            </a:r>
            <a:r>
              <a:rPr lang="zh-CN" altLang="en-US" dirty="0"/>
              <a:t>时延要求极高的</a:t>
            </a:r>
            <a:r>
              <a:rPr lang="zh-CN" altLang="en-US" dirty="0" smtClean="0"/>
              <a:t>工业控制、对于</a:t>
            </a:r>
            <a:r>
              <a:rPr lang="zh-CN" altLang="en-US" dirty="0"/>
              <a:t>带宽要求较高</a:t>
            </a:r>
            <a:r>
              <a:rPr lang="zh-CN" altLang="en-US" dirty="0" smtClean="0"/>
              <a:t>的</a:t>
            </a:r>
            <a:r>
              <a:rPr lang="en-US" altLang="zh-CN" dirty="0" smtClean="0"/>
              <a:t>AR/VR</a:t>
            </a:r>
            <a:r>
              <a:rPr lang="zh-CN" altLang="en-US" dirty="0"/>
              <a:t>和</a:t>
            </a:r>
            <a:r>
              <a:rPr lang="zh-CN" altLang="en-US" dirty="0" smtClean="0"/>
              <a:t>直播、对于</a:t>
            </a:r>
            <a:r>
              <a:rPr lang="zh-CN" altLang="en-US" dirty="0"/>
              <a:t>海量连接需求高</a:t>
            </a:r>
            <a:r>
              <a:rPr lang="zh-CN" altLang="en-US" dirty="0" smtClean="0"/>
              <a:t>的</a:t>
            </a:r>
            <a:r>
              <a:rPr lang="en-US" altLang="zh-CN" dirty="0" smtClean="0"/>
              <a:t>IoT</a:t>
            </a:r>
            <a:r>
              <a:rPr lang="zh-CN" altLang="en-US" dirty="0" smtClean="0"/>
              <a:t>设备</a:t>
            </a:r>
            <a:r>
              <a:rPr lang="zh-CN" altLang="en-US" dirty="0"/>
              <a:t>接入等新兴业务</a:t>
            </a:r>
            <a:r>
              <a:rPr lang="zh-CN" altLang="en-US" dirty="0" smtClean="0"/>
              <a:t>。</a:t>
            </a:r>
            <a:endParaRPr lang="en-US" altLang="zh-CN" dirty="0"/>
          </a:p>
        </p:txBody>
      </p:sp>
    </p:spTree>
    <p:extLst>
      <p:ext uri="{BB962C8B-B14F-4D97-AF65-F5344CB8AC3E}">
        <p14:creationId xmlns:p14="http://schemas.microsoft.com/office/powerpoint/2010/main" val="3376373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19</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2</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边缘计算应用场景</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954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a:t>
            </a:fld>
            <a:endParaRPr lang="zh-CN" altLang="en-US"/>
          </a:p>
        </p:txBody>
      </p:sp>
      <p:grpSp>
        <p:nvGrpSpPr>
          <p:cNvPr id="5" name="组合 4"/>
          <p:cNvGrpSpPr/>
          <p:nvPr/>
        </p:nvGrpSpPr>
        <p:grpSpPr>
          <a:xfrm>
            <a:off x="3876385" y="2272144"/>
            <a:ext cx="662709" cy="662709"/>
            <a:chOff x="3987222" y="1200725"/>
            <a:chExt cx="662709" cy="662709"/>
          </a:xfrm>
        </p:grpSpPr>
        <p:sp>
          <p:nvSpPr>
            <p:cNvPr id="13" name="椭圆 12"/>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sp>
        <p:nvSpPr>
          <p:cNvPr id="6" name="文本框 5"/>
          <p:cNvSpPr txBox="1"/>
          <p:nvPr/>
        </p:nvSpPr>
        <p:spPr>
          <a:xfrm>
            <a:off x="4615870" y="2348920"/>
            <a:ext cx="3946239"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边缘计算应用场景</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4" name="组合 13"/>
          <p:cNvGrpSpPr/>
          <p:nvPr/>
        </p:nvGrpSpPr>
        <p:grpSpPr>
          <a:xfrm>
            <a:off x="3876385" y="1209962"/>
            <a:ext cx="662709" cy="662709"/>
            <a:chOff x="3987222" y="1200725"/>
            <a:chExt cx="662709" cy="662709"/>
          </a:xfrm>
        </p:grpSpPr>
        <p:sp>
          <p:nvSpPr>
            <p:cNvPr id="15" name="椭圆 14"/>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grpSp>
      <p:sp>
        <p:nvSpPr>
          <p:cNvPr id="17" name="文本框 16"/>
          <p:cNvSpPr txBox="1"/>
          <p:nvPr/>
        </p:nvSpPr>
        <p:spPr>
          <a:xfrm>
            <a:off x="4615870" y="1286738"/>
            <a:ext cx="40847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18" name="组合 17"/>
          <p:cNvGrpSpPr/>
          <p:nvPr/>
        </p:nvGrpSpPr>
        <p:grpSpPr>
          <a:xfrm>
            <a:off x="3876385" y="3334326"/>
            <a:ext cx="662709" cy="662709"/>
            <a:chOff x="3987222" y="1200725"/>
            <a:chExt cx="662709" cy="662709"/>
          </a:xfrm>
        </p:grpSpPr>
        <p:sp>
          <p:nvSpPr>
            <p:cNvPr id="19" name="椭圆 18"/>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grpSp>
      <p:sp>
        <p:nvSpPr>
          <p:cNvPr id="21" name="文本框 20"/>
          <p:cNvSpPr txBox="1"/>
          <p:nvPr/>
        </p:nvSpPr>
        <p:spPr>
          <a:xfrm>
            <a:off x="4615869" y="3411102"/>
            <a:ext cx="3678385"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26" name="组合 25"/>
          <p:cNvGrpSpPr/>
          <p:nvPr/>
        </p:nvGrpSpPr>
        <p:grpSpPr>
          <a:xfrm>
            <a:off x="3876385" y="4275873"/>
            <a:ext cx="662709" cy="662709"/>
            <a:chOff x="3987222" y="1200725"/>
            <a:chExt cx="662709" cy="662709"/>
          </a:xfrm>
        </p:grpSpPr>
        <p:sp>
          <p:nvSpPr>
            <p:cNvPr id="27" name="椭圆 26"/>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grpSp>
      <p:sp>
        <p:nvSpPr>
          <p:cNvPr id="29" name="文本框 28"/>
          <p:cNvSpPr txBox="1"/>
          <p:nvPr/>
        </p:nvSpPr>
        <p:spPr>
          <a:xfrm>
            <a:off x="4615870" y="4352649"/>
            <a:ext cx="5202384"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边缘计算开源平台</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30" name="组合 29"/>
          <p:cNvGrpSpPr/>
          <p:nvPr/>
        </p:nvGrpSpPr>
        <p:grpSpPr>
          <a:xfrm>
            <a:off x="3876385" y="5209667"/>
            <a:ext cx="662709" cy="662709"/>
            <a:chOff x="3987222" y="1200725"/>
            <a:chExt cx="662709" cy="662709"/>
          </a:xfrm>
        </p:grpSpPr>
        <p:sp>
          <p:nvSpPr>
            <p:cNvPr id="31" name="椭圆 30"/>
            <p:cNvSpPr/>
            <p:nvPr/>
          </p:nvSpPr>
          <p:spPr>
            <a:xfrm>
              <a:off x="3987222" y="1200725"/>
              <a:ext cx="662709" cy="662709"/>
            </a:xfrm>
            <a:prstGeom prst="ellipse">
              <a:avLst/>
            </a:prstGeom>
            <a:solidFill>
              <a:srgbClr val="4247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063998" y="1277501"/>
              <a:ext cx="509155" cy="509155"/>
            </a:xfrm>
            <a:prstGeom prst="ellipse">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grpSp>
      <p:sp>
        <p:nvSpPr>
          <p:cNvPr id="33" name="文本框 32"/>
          <p:cNvSpPr txBox="1"/>
          <p:nvPr/>
        </p:nvSpPr>
        <p:spPr>
          <a:xfrm>
            <a:off x="4615870" y="5286443"/>
            <a:ext cx="6052130" cy="461665"/>
          </a:xfrm>
          <a:prstGeom prst="rect">
            <a:avLst/>
          </a:prstGeom>
          <a:noFill/>
        </p:spPr>
        <p:txBody>
          <a:bodyPr wrap="square" rtlCol="0">
            <a:spAutoFit/>
          </a:bodyPr>
          <a:lstStyle/>
          <a:p>
            <a:r>
              <a:rPr lang="zh-CN" altLang="en-US" sz="2400" dirty="0" smtClean="0">
                <a:solidFill>
                  <a:schemeClr val="bg1"/>
                </a:solidFill>
                <a:latin typeface="黑体" panose="02010609060101010101" pitchFamily="49" charset="-122"/>
                <a:ea typeface="黑体" panose="02010609060101010101" pitchFamily="49" charset="-122"/>
              </a:rPr>
              <a:t>边缘计算项目展望</a:t>
            </a:r>
            <a:endParaRPr lang="zh-CN" altLang="en-US" sz="2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29336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20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grpSp>
        <p:nvGrpSpPr>
          <p:cNvPr id="22" name="组合 21"/>
          <p:cNvGrpSpPr/>
          <p:nvPr/>
        </p:nvGrpSpPr>
        <p:grpSpPr>
          <a:xfrm>
            <a:off x="600939" y="857250"/>
            <a:ext cx="3217385" cy="5864225"/>
            <a:chOff x="829539" y="857250"/>
            <a:chExt cx="3217385" cy="5864225"/>
          </a:xfrm>
        </p:grpSpPr>
        <p:pic>
          <p:nvPicPr>
            <p:cNvPr id="6" name="图片 5"/>
            <p:cNvPicPr>
              <a:picLocks noChangeAspect="1"/>
            </p:cNvPicPr>
            <p:nvPr/>
          </p:nvPicPr>
          <p:blipFill>
            <a:blip r:embed="rId2"/>
            <a:stretch>
              <a:fillRect/>
            </a:stretch>
          </p:blipFill>
          <p:spPr>
            <a:xfrm>
              <a:off x="829539" y="857250"/>
              <a:ext cx="3203964" cy="5864225"/>
            </a:xfrm>
            <a:prstGeom prst="rect">
              <a:avLst/>
            </a:prstGeom>
            <a:ln>
              <a:noFill/>
            </a:ln>
          </p:spPr>
        </p:pic>
        <p:sp>
          <p:nvSpPr>
            <p:cNvPr id="7" name="矩形 6"/>
            <p:cNvSpPr/>
            <p:nvPr/>
          </p:nvSpPr>
          <p:spPr>
            <a:xfrm>
              <a:off x="829539" y="857250"/>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845982" y="4257147"/>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智慧园区</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海量网络连接</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实时数据采集与处理</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本地业务自治</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24" name="组合 23"/>
          <p:cNvGrpSpPr/>
          <p:nvPr/>
        </p:nvGrpSpPr>
        <p:grpSpPr>
          <a:xfrm>
            <a:off x="4098668" y="857248"/>
            <a:ext cx="3236223" cy="5864224"/>
            <a:chOff x="4098668" y="857248"/>
            <a:chExt cx="3236223" cy="5864224"/>
          </a:xfrm>
        </p:grpSpPr>
        <p:pic>
          <p:nvPicPr>
            <p:cNvPr id="8" name="图片 7"/>
            <p:cNvPicPr>
              <a:picLocks noChangeAspect="1"/>
            </p:cNvPicPr>
            <p:nvPr/>
          </p:nvPicPr>
          <p:blipFill>
            <a:blip r:embed="rId3"/>
            <a:stretch>
              <a:fillRect/>
            </a:stretch>
          </p:blipFill>
          <p:spPr>
            <a:xfrm>
              <a:off x="4105274" y="857250"/>
              <a:ext cx="3203963" cy="4772025"/>
            </a:xfrm>
            <a:prstGeom prst="rect">
              <a:avLst/>
            </a:prstGeom>
          </p:spPr>
        </p:pic>
        <p:sp>
          <p:nvSpPr>
            <p:cNvPr id="16" name="矩形 15"/>
            <p:cNvSpPr/>
            <p:nvPr/>
          </p:nvSpPr>
          <p:spPr>
            <a:xfrm>
              <a:off x="4098668" y="857248"/>
              <a:ext cx="3236223" cy="5864224"/>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124425"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安卓云</a:t>
              </a:r>
              <a:r>
                <a:rPr lang="zh-CN" altLang="en-US" sz="2400" b="1" dirty="0">
                  <a:solidFill>
                    <a:srgbClr val="00B050"/>
                  </a:solidFill>
                  <a:latin typeface="黑体" panose="02010609060101010101" pitchFamily="49" charset="-122"/>
                  <a:ea typeface="黑体" panose="02010609060101010101" pitchFamily="49" charset="-122"/>
                </a:rPr>
                <a:t>与云游戏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安卓云化</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云端游戏视频渲染压缩</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低</a:t>
              </a:r>
              <a:r>
                <a:rPr lang="zh-CN" altLang="en-US" dirty="0" smtClean="0">
                  <a:solidFill>
                    <a:schemeClr val="bg1"/>
                  </a:solidFill>
                  <a:latin typeface="黑体" panose="02010609060101010101" pitchFamily="49" charset="-122"/>
                  <a:ea typeface="黑体" panose="02010609060101010101" pitchFamily="49" charset="-122"/>
                </a:rPr>
                <a:t>延时响应</a:t>
              </a:r>
              <a:endParaRPr lang="en-US" altLang="zh-CN" dirty="0">
                <a:solidFill>
                  <a:schemeClr val="bg1"/>
                </a:solidFill>
                <a:latin typeface="黑体" panose="02010609060101010101" pitchFamily="49" charset="-122"/>
                <a:ea typeface="黑体" panose="02010609060101010101" pitchFamily="49" charset="-122"/>
              </a:endParaRPr>
            </a:p>
          </p:txBody>
        </p:sp>
      </p:grpSp>
      <p:pic>
        <p:nvPicPr>
          <p:cNvPr id="9" name="图片 8"/>
          <p:cNvPicPr>
            <a:picLocks noChangeAspect="1"/>
          </p:cNvPicPr>
          <p:nvPr/>
        </p:nvPicPr>
        <p:blipFill>
          <a:blip r:embed="rId4"/>
          <a:stretch>
            <a:fillRect/>
          </a:stretch>
        </p:blipFill>
        <p:spPr>
          <a:xfrm>
            <a:off x="7665346" y="857249"/>
            <a:ext cx="3174103" cy="5864225"/>
          </a:xfrm>
          <a:prstGeom prst="rect">
            <a:avLst/>
          </a:prstGeom>
          <a:gradFill flip="none" rotWithShape="1">
            <a:gsLst>
              <a:gs pos="24000">
                <a:srgbClr val="424752"/>
              </a:gs>
              <a:gs pos="70000">
                <a:srgbClr val="2A7C60">
                  <a:alpha val="20000"/>
                </a:srgbClr>
              </a:gs>
            </a:gsLst>
            <a:lin ang="16200000" scaled="0"/>
            <a:tileRect/>
          </a:gradFill>
          <a:ln>
            <a:noFill/>
          </a:ln>
        </p:spPr>
      </p:pic>
      <p:sp>
        <p:nvSpPr>
          <p:cNvPr id="18" name="矩形 17"/>
          <p:cNvSpPr/>
          <p:nvPr/>
        </p:nvSpPr>
        <p:spPr>
          <a:xfrm>
            <a:off x="7665346" y="857248"/>
            <a:ext cx="3174102" cy="5864225"/>
          </a:xfrm>
          <a:prstGeom prst="rect">
            <a:avLst/>
          </a:prstGeom>
          <a:gradFill flip="none" rotWithShape="1">
            <a:gsLst>
              <a:gs pos="24000">
                <a:srgbClr val="424752"/>
              </a:gs>
              <a:gs pos="70000">
                <a:srgbClr val="2A7C60">
                  <a:alpha val="4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643913" y="4251686"/>
            <a:ext cx="3200942" cy="1892826"/>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内容</a:t>
            </a:r>
            <a:r>
              <a:rPr lang="zh-CN" altLang="en-US" sz="2400" b="1" dirty="0">
                <a:solidFill>
                  <a:srgbClr val="00B050"/>
                </a:solidFill>
                <a:latin typeface="黑体" panose="02010609060101010101" pitchFamily="49" charset="-122"/>
                <a:ea typeface="黑体" panose="02010609060101010101" pitchFamily="49" charset="-122"/>
              </a:rPr>
              <a:t>分发网络</a:t>
            </a:r>
            <a:r>
              <a:rPr lang="en-US" altLang="zh-CN" sz="2400" b="1" dirty="0">
                <a:solidFill>
                  <a:srgbClr val="00B050"/>
                </a:solidFill>
                <a:latin typeface="黑体" panose="02010609060101010101" pitchFamily="49" charset="-122"/>
                <a:ea typeface="黑体" panose="02010609060101010101" pitchFamily="49" charset="-122"/>
              </a:rPr>
              <a:t>CDN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异构计算</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高性能存储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bg1"/>
                </a:solidFill>
                <a:latin typeface="黑体" panose="02010609060101010101" pitchFamily="49" charset="-122"/>
                <a:ea typeface="黑体" panose="02010609060101010101" pitchFamily="49" charset="-122"/>
              </a:rPr>
              <a:t>轻</a:t>
            </a:r>
            <a:r>
              <a:rPr lang="zh-CN" altLang="en-US" dirty="0" smtClean="0">
                <a:solidFill>
                  <a:schemeClr val="bg1"/>
                </a:solidFill>
                <a:latin typeface="黑体" panose="02010609060101010101" pitchFamily="49" charset="-122"/>
                <a:ea typeface="黑体" panose="02010609060101010101" pitchFamily="49" charset="-122"/>
              </a:rPr>
              <a:t>量化非标机柜</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6088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4138528" y="918916"/>
            <a:ext cx="3185875" cy="4029075"/>
          </a:xfrm>
          <a:prstGeom prst="rect">
            <a:avLst/>
          </a:prstGeom>
        </p:spPr>
      </p:pic>
      <p:pic>
        <p:nvPicPr>
          <p:cNvPr id="8" name="图片 7"/>
          <p:cNvPicPr>
            <a:picLocks noChangeAspect="1"/>
          </p:cNvPicPr>
          <p:nvPr/>
        </p:nvPicPr>
        <p:blipFill>
          <a:blip r:embed="rId3"/>
          <a:stretch>
            <a:fillRect/>
          </a:stretch>
        </p:blipFill>
        <p:spPr>
          <a:xfrm>
            <a:off x="546838" y="923925"/>
            <a:ext cx="3203964" cy="5219700"/>
          </a:xfrm>
          <a:prstGeom prst="rect">
            <a:avLst/>
          </a:prstGeom>
        </p:spPr>
      </p:pic>
      <p:pic>
        <p:nvPicPr>
          <p:cNvPr id="4" name="图片 3"/>
          <p:cNvPicPr>
            <a:picLocks noChangeAspect="1"/>
          </p:cNvPicPr>
          <p:nvPr/>
        </p:nvPicPr>
        <p:blipFill>
          <a:blip r:embed="rId4"/>
          <a:stretch>
            <a:fillRect/>
          </a:stretch>
        </p:blipFill>
        <p:spPr>
          <a:xfrm>
            <a:off x="7731306" y="918915"/>
            <a:ext cx="3217618" cy="5802559"/>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3" name="矩形 12"/>
          <p:cNvSpPr/>
          <p:nvPr/>
        </p:nvSpPr>
        <p:spPr>
          <a:xfrm>
            <a:off x="1635306" y="5283251"/>
            <a:ext cx="6096000" cy="646331"/>
          </a:xfrm>
          <a:prstGeom prst="rect">
            <a:avLst/>
          </a:prstGeom>
        </p:spPr>
        <p:txBody>
          <a:bodyPr>
            <a:spAutoFit/>
          </a:bodyPr>
          <a:lstStyle/>
          <a:p>
            <a:r>
              <a:rPr lang="zh-CN" altLang="en-US" dirty="0">
                <a:solidFill>
                  <a:srgbClr val="00B6BD"/>
                </a:solidFill>
                <a:latin typeface="FZLTZHJW--GB1-0"/>
              </a:rPr>
              <a:t>视频监控</a:t>
            </a:r>
            <a:r>
              <a:rPr lang="zh-CN" altLang="en-US" dirty="0"/>
              <a:t> </a:t>
            </a:r>
            <a:br>
              <a:rPr lang="zh-CN" altLang="en-US" dirty="0"/>
            </a:br>
            <a:endParaRPr lang="zh-CN" altLang="en-US" dirty="0"/>
          </a:p>
        </p:txBody>
      </p:sp>
      <p:sp>
        <p:nvSpPr>
          <p:cNvPr id="16" name="矩形 15"/>
          <p:cNvSpPr/>
          <p:nvPr/>
        </p:nvSpPr>
        <p:spPr>
          <a:xfrm>
            <a:off x="546837" y="923925"/>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66297" y="4230588"/>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视频监控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边缘节点图像识别与分析</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边缘节点智能存储</a:t>
            </a:r>
            <a:endParaRPr lang="en-US" altLang="zh-CN" dirty="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边缘协同，云端训练，边缘端推理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4127494" y="918916"/>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4111056" y="4321076"/>
            <a:ext cx="3200942" cy="2308324"/>
          </a:xfrm>
          <a:prstGeom prst="rect">
            <a:avLst/>
          </a:prstGeom>
          <a:noFill/>
        </p:spPr>
        <p:txBody>
          <a:bodyPr wrap="square" rtlCol="0">
            <a:spAutoFit/>
          </a:bodyPr>
          <a:lstStyle/>
          <a:p>
            <a:pPr algn="ctr">
              <a:lnSpc>
                <a:spcPct val="150000"/>
              </a:lnSpc>
            </a:pPr>
            <a:r>
              <a:rPr lang="zh-CN" altLang="en-US" sz="2400" b="1" dirty="0" smtClean="0">
                <a:solidFill>
                  <a:srgbClr val="00B050"/>
                </a:solidFill>
                <a:latin typeface="黑体" panose="02010609060101010101" pitchFamily="49" charset="-122"/>
                <a:ea typeface="黑体" panose="02010609060101010101" pitchFamily="49" charset="-122"/>
              </a:rPr>
              <a:t>工业物联网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多协议、多源异构数据互联互通互操作</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预测性维护、产品质量缺陷检测、设备监控管理</a:t>
            </a:r>
            <a:endParaRPr lang="en-US" altLang="zh-CN" dirty="0">
              <a:solidFill>
                <a:schemeClr val="bg1"/>
              </a:solidFill>
              <a:latin typeface="黑体" panose="02010609060101010101" pitchFamily="49" charset="-122"/>
              <a:ea typeface="黑体" panose="02010609060101010101" pitchFamily="49" charset="-122"/>
            </a:endParaRPr>
          </a:p>
        </p:txBody>
      </p:sp>
      <p:sp>
        <p:nvSpPr>
          <p:cNvPr id="21" name="矩形 20"/>
          <p:cNvSpPr/>
          <p:nvPr/>
        </p:nvSpPr>
        <p:spPr>
          <a:xfrm>
            <a:off x="7738361" y="907623"/>
            <a:ext cx="3203964" cy="5864225"/>
          </a:xfrm>
          <a:prstGeom prst="rect">
            <a:avLst/>
          </a:prstGeom>
          <a:gradFill flip="none" rotWithShape="1">
            <a:gsLst>
              <a:gs pos="24000">
                <a:srgbClr val="424752"/>
              </a:gs>
              <a:gs pos="70000">
                <a:srgbClr val="2A7C60">
                  <a:alpha val="2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7785287" y="4321076"/>
            <a:ext cx="3200942" cy="2308324"/>
          </a:xfrm>
          <a:prstGeom prst="rect">
            <a:avLst/>
          </a:prstGeom>
          <a:noFill/>
        </p:spPr>
        <p:txBody>
          <a:bodyPr wrap="square" rtlCol="0">
            <a:spAutoFit/>
          </a:bodyPr>
          <a:lstStyle/>
          <a:p>
            <a:pPr algn="ctr">
              <a:lnSpc>
                <a:spcPct val="150000"/>
              </a:lnSpc>
            </a:pPr>
            <a:r>
              <a:rPr lang="en-US" altLang="zh-CN" sz="2400" b="1" dirty="0" smtClean="0">
                <a:solidFill>
                  <a:srgbClr val="00B050"/>
                </a:solidFill>
                <a:latin typeface="黑体" panose="02010609060101010101" pitchFamily="49" charset="-122"/>
                <a:ea typeface="黑体" panose="02010609060101010101" pitchFamily="49" charset="-122"/>
              </a:rPr>
              <a:t>Cloud VR</a:t>
            </a:r>
            <a:r>
              <a:rPr lang="zh-CN" altLang="en-US" sz="2400" b="1" dirty="0" smtClean="0">
                <a:solidFill>
                  <a:srgbClr val="00B050"/>
                </a:solidFill>
                <a:latin typeface="黑体" panose="02010609060101010101" pitchFamily="49" charset="-122"/>
                <a:ea typeface="黑体" panose="02010609060101010101" pitchFamily="49" charset="-122"/>
              </a:rPr>
              <a:t> </a:t>
            </a:r>
            <a:endParaRPr lang="en-US" altLang="zh-CN" sz="2400" b="1" dirty="0" smtClean="0">
              <a:solidFill>
                <a:srgbClr val="00B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引入</a:t>
            </a:r>
            <a:r>
              <a:rPr lang="en-US" altLang="zh-CN" dirty="0" smtClean="0">
                <a:solidFill>
                  <a:schemeClr val="bg1"/>
                </a:solidFill>
                <a:latin typeface="黑体" panose="02010609060101010101" pitchFamily="49" charset="-122"/>
                <a:ea typeface="黑体" panose="02010609060101010101" pitchFamily="49" charset="-122"/>
              </a:rPr>
              <a:t>GPU</a:t>
            </a:r>
            <a:r>
              <a:rPr lang="zh-CN" altLang="en-US" dirty="0" smtClean="0">
                <a:solidFill>
                  <a:schemeClr val="bg1"/>
                </a:solidFill>
                <a:latin typeface="黑体" panose="02010609060101010101" pitchFamily="49" charset="-122"/>
                <a:ea typeface="黑体" panose="02010609060101010101" pitchFamily="49" charset="-122"/>
              </a:rPr>
              <a:t>虚拟</a:t>
            </a:r>
            <a:r>
              <a:rPr lang="zh-CN" altLang="en-US" dirty="0">
                <a:solidFill>
                  <a:schemeClr val="bg1"/>
                </a:solidFill>
                <a:latin typeface="黑体" panose="02010609060101010101" pitchFamily="49" charset="-122"/>
                <a:ea typeface="黑体" panose="02010609060101010101" pitchFamily="49" charset="-122"/>
              </a:rPr>
              <a:t>化</a:t>
            </a:r>
            <a:r>
              <a:rPr lang="zh-CN" altLang="en-US" dirty="0" smtClean="0">
                <a:solidFill>
                  <a:schemeClr val="bg1"/>
                </a:solidFill>
                <a:latin typeface="黑体" panose="02010609060101010101" pitchFamily="49" charset="-122"/>
                <a:ea typeface="黑体" panose="02010609060101010101" pitchFamily="49" charset="-122"/>
              </a:rPr>
              <a:t>技术，终端设备瘦身</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bg1"/>
                </a:solidFill>
                <a:latin typeface="黑体" panose="02010609060101010101" pitchFamily="49" charset="-122"/>
                <a:ea typeface="黑体" panose="02010609060101010101" pitchFamily="49" charset="-122"/>
              </a:rPr>
              <a:t>边缘端渲染计算、转码和缓存</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91883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22</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t>4</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边缘计算与智能制造</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5098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智能制造简介</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文本框 6"/>
          <p:cNvSpPr txBox="1"/>
          <p:nvPr/>
        </p:nvSpPr>
        <p:spPr>
          <a:xfrm>
            <a:off x="505689" y="1781175"/>
            <a:ext cx="5761761" cy="3554819"/>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什么是智能制造？目前没有一个统一的定义，但是根据各个大国提出的智能制造战略，可以初步理解：</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sz="2000" b="1" i="1" dirty="0" smtClean="0">
                <a:solidFill>
                  <a:schemeClr val="bg1"/>
                </a:solidFill>
                <a:latin typeface="黑体" panose="02010609060101010101" pitchFamily="49" charset="-122"/>
                <a:ea typeface="黑体" panose="02010609060101010101" pitchFamily="49" charset="-122"/>
              </a:rPr>
              <a:t>——</a:t>
            </a:r>
            <a:r>
              <a:rPr lang="zh-CN" altLang="en-US" sz="2000" b="1" i="1" dirty="0" smtClean="0">
                <a:solidFill>
                  <a:schemeClr val="bg1"/>
                </a:solidFill>
                <a:latin typeface="黑体" panose="02010609060101010101" pitchFamily="49" charset="-122"/>
                <a:ea typeface="黑体" panose="02010609060101010101" pitchFamily="49" charset="-122"/>
              </a:rPr>
              <a:t>智能制造，就是</a:t>
            </a:r>
            <a:r>
              <a:rPr lang="zh-CN" altLang="en-US" sz="2000" b="1" i="1" dirty="0">
                <a:solidFill>
                  <a:schemeClr val="bg1"/>
                </a:solidFill>
                <a:latin typeface="黑体" panose="02010609060101010101" pitchFamily="49" charset="-122"/>
                <a:ea typeface="黑体" panose="02010609060101010101" pitchFamily="49" charset="-122"/>
              </a:rPr>
              <a:t>继自动化制造之后更进一步的制造业形态，其核心是</a:t>
            </a:r>
            <a:r>
              <a:rPr lang="zh-CN" altLang="en-US" sz="2000" b="1" i="1" dirty="0" smtClean="0">
                <a:solidFill>
                  <a:schemeClr val="bg1"/>
                </a:solidFill>
                <a:latin typeface="黑体" panose="02010609060101010101" pitchFamily="49" charset="-122"/>
                <a:ea typeface="黑体" panose="02010609060101010101" pitchFamily="49" charset="-122"/>
              </a:rPr>
              <a:t>数字化、网络化、智能化。</a:t>
            </a:r>
            <a:endParaRPr lang="en-US" altLang="zh-CN" sz="2000" b="1" i="1"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智能制造</a:t>
            </a:r>
            <a:r>
              <a:rPr lang="zh-CN" altLang="en-US" dirty="0" smtClean="0">
                <a:solidFill>
                  <a:schemeClr val="bg1"/>
                </a:solidFill>
                <a:latin typeface="黑体" panose="02010609060101010101" pitchFamily="49" charset="-122"/>
                <a:ea typeface="黑体" panose="02010609060101010101" pitchFamily="49" charset="-122"/>
              </a:rPr>
              <a:t>不是一蹴而就的，需要企业长期的努力与变革，它的本质是提升产品质量、提高生产效率、缩短交付周期、降低能耗，是运营模式的变化。</a:t>
            </a:r>
            <a:endParaRPr lang="zh-CN" altLang="en-US" dirty="0">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6443662" y="998211"/>
            <a:ext cx="5324475" cy="4429125"/>
          </a:xfrm>
          <a:prstGeom prst="rect">
            <a:avLst/>
          </a:prstGeom>
        </p:spPr>
      </p:pic>
      <p:sp>
        <p:nvSpPr>
          <p:cNvPr id="9" name="矩形 8"/>
          <p:cNvSpPr/>
          <p:nvPr/>
        </p:nvSpPr>
        <p:spPr>
          <a:xfrm>
            <a:off x="6267450" y="5546532"/>
            <a:ext cx="6096000" cy="307777"/>
          </a:xfrm>
          <a:prstGeom prst="rect">
            <a:avLst/>
          </a:prstGeom>
        </p:spPr>
        <p:txBody>
          <a:bodyPr>
            <a:spAutoFit/>
          </a:bodyPr>
          <a:lstStyle/>
          <a:p>
            <a:r>
              <a:rPr lang="zh-CN" altLang="en-US" sz="1400" dirty="0">
                <a:solidFill>
                  <a:schemeClr val="bg1"/>
                </a:solidFill>
              </a:rPr>
              <a:t>中国智能制造标准体系架构（来源</a:t>
            </a:r>
            <a:r>
              <a:rPr lang="en-US" altLang="zh-CN" sz="1400" dirty="0">
                <a:solidFill>
                  <a:schemeClr val="bg1"/>
                </a:solidFill>
              </a:rPr>
              <a:t>《</a:t>
            </a:r>
            <a:r>
              <a:rPr lang="zh-CN" altLang="en-US" sz="1400" dirty="0">
                <a:solidFill>
                  <a:schemeClr val="bg1"/>
                </a:solidFill>
              </a:rPr>
              <a:t>国家智能制造标准体系建设指南</a:t>
            </a:r>
            <a:r>
              <a:rPr lang="en-US" altLang="zh-CN" sz="1400" dirty="0">
                <a:solidFill>
                  <a:schemeClr val="bg1"/>
                </a:solidFill>
              </a:rPr>
              <a:t>》</a:t>
            </a:r>
            <a:r>
              <a:rPr lang="zh-CN" altLang="en-US" sz="1400" dirty="0">
                <a:solidFill>
                  <a:schemeClr val="bg1"/>
                </a:solidFill>
              </a:rPr>
              <a:t>）</a:t>
            </a:r>
          </a:p>
        </p:txBody>
      </p:sp>
    </p:spTree>
    <p:extLst>
      <p:ext uri="{BB962C8B-B14F-4D97-AF65-F5344CB8AC3E}">
        <p14:creationId xmlns:p14="http://schemas.microsoft.com/office/powerpoint/2010/main" val="55920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24</a:t>
            </a:fld>
            <a:endParaRPr lang="zh-CN" altLang="en-US"/>
          </a:p>
        </p:txBody>
      </p:sp>
      <p:sp>
        <p:nvSpPr>
          <p:cNvPr id="5" name="文本框 4"/>
          <p:cNvSpPr txBox="1"/>
          <p:nvPr/>
        </p:nvSpPr>
        <p:spPr>
          <a:xfrm>
            <a:off x="505689" y="270738"/>
            <a:ext cx="57141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a:t>
            </a:r>
            <a:r>
              <a:rPr lang="zh-CN" altLang="en-US" sz="2400" dirty="0" smtClean="0">
                <a:solidFill>
                  <a:srgbClr val="2EBA7C"/>
                </a:solidFill>
                <a:latin typeface="黑体" panose="02010609060101010101" pitchFamily="49" charset="-122"/>
                <a:ea typeface="黑体" panose="02010609060101010101" pitchFamily="49" charset="-122"/>
              </a:rPr>
              <a:t>走在智能制造的前沿</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44188" y="900871"/>
            <a:ext cx="11559925" cy="861774"/>
          </a:xfrm>
          <a:prstGeom prst="rect">
            <a:avLst/>
          </a:prstGeom>
          <a:noFill/>
        </p:spPr>
        <p:txBody>
          <a:bodyPr wrap="square" rtlCol="0">
            <a:spAutoFit/>
          </a:bodyPr>
          <a:lstStyle/>
          <a:p>
            <a:pPr>
              <a:lnSpc>
                <a:spcPts val="3000"/>
              </a:lnSpc>
            </a:pPr>
            <a:r>
              <a:rPr lang="zh-CN" altLang="en-US" dirty="0" smtClean="0">
                <a:solidFill>
                  <a:schemeClr val="bg1"/>
                </a:solidFill>
                <a:latin typeface="黑体" panose="02010609060101010101" pitchFamily="49" charset="-122"/>
                <a:ea typeface="黑体" panose="02010609060101010101" pitchFamily="49" charset="-122"/>
              </a:rPr>
              <a:t>工业</a:t>
            </a:r>
            <a:r>
              <a:rPr lang="zh-CN" altLang="en-US" dirty="0">
                <a:solidFill>
                  <a:schemeClr val="bg1"/>
                </a:solidFill>
                <a:latin typeface="黑体" panose="02010609060101010101" pitchFamily="49" charset="-122"/>
                <a:ea typeface="黑体" panose="02010609060101010101" pitchFamily="49" charset="-122"/>
              </a:rPr>
              <a:t>互联网将信息通信</a:t>
            </a:r>
            <a:r>
              <a:rPr lang="zh-CN" altLang="en-US" dirty="0" smtClean="0">
                <a:solidFill>
                  <a:schemeClr val="bg1"/>
                </a:solidFill>
                <a:latin typeface="黑体" panose="02010609060101010101" pitchFamily="49" charset="-122"/>
                <a:ea typeface="黑体" panose="02010609060101010101" pitchFamily="49" charset="-122"/>
              </a:rPr>
              <a:t>技术（</a:t>
            </a:r>
            <a:r>
              <a:rPr lang="en-US" altLang="zh-CN" dirty="0" smtClean="0">
                <a:solidFill>
                  <a:schemeClr val="bg1"/>
                </a:solidFill>
                <a:latin typeface="黑体" panose="02010609060101010101" pitchFamily="49" charset="-122"/>
                <a:ea typeface="黑体" panose="02010609060101010101" pitchFamily="49" charset="-122"/>
              </a:rPr>
              <a:t>ICT</a:t>
            </a:r>
            <a:r>
              <a:rPr lang="zh-CN" altLang="en-US" dirty="0" smtClean="0">
                <a:solidFill>
                  <a:schemeClr val="bg1"/>
                </a:solidFill>
                <a:latin typeface="黑体" panose="02010609060101010101" pitchFamily="49" charset="-122"/>
                <a:ea typeface="黑体" panose="02010609060101010101" pitchFamily="49" charset="-122"/>
              </a:rPr>
              <a:t>）与</a:t>
            </a:r>
            <a:r>
              <a:rPr lang="zh-CN" altLang="en-US" dirty="0">
                <a:solidFill>
                  <a:schemeClr val="bg1"/>
                </a:solidFill>
                <a:latin typeface="黑体" panose="02010609060101010101" pitchFamily="49" charset="-122"/>
                <a:ea typeface="黑体" panose="02010609060101010101" pitchFamily="49" charset="-122"/>
              </a:rPr>
              <a:t>工业</a:t>
            </a:r>
            <a:r>
              <a:rPr lang="zh-CN" altLang="en-US" dirty="0" smtClean="0">
                <a:solidFill>
                  <a:schemeClr val="bg1"/>
                </a:solidFill>
                <a:latin typeface="黑体" panose="02010609060101010101" pitchFamily="49" charset="-122"/>
                <a:ea typeface="黑体" panose="02010609060101010101" pitchFamily="49" charset="-122"/>
              </a:rPr>
              <a:t>制造流程操作技术（</a:t>
            </a:r>
            <a:r>
              <a:rPr lang="en-US" altLang="zh-CN" dirty="0" smtClean="0">
                <a:solidFill>
                  <a:schemeClr val="bg1"/>
                </a:solidFill>
                <a:latin typeface="黑体" panose="02010609060101010101" pitchFamily="49" charset="-122"/>
                <a:ea typeface="黑体" panose="02010609060101010101" pitchFamily="49" charset="-122"/>
              </a:rPr>
              <a:t>OT</a:t>
            </a:r>
            <a:r>
              <a:rPr lang="zh-CN" altLang="en-US" dirty="0" smtClean="0">
                <a:solidFill>
                  <a:schemeClr val="bg1"/>
                </a:solidFill>
                <a:latin typeface="黑体" panose="02010609060101010101" pitchFamily="49" charset="-122"/>
                <a:ea typeface="黑体" panose="02010609060101010101" pitchFamily="49" charset="-122"/>
              </a:rPr>
              <a:t>）深度</a:t>
            </a:r>
            <a:r>
              <a:rPr lang="zh-CN" altLang="en-US" dirty="0">
                <a:solidFill>
                  <a:schemeClr val="bg1"/>
                </a:solidFill>
                <a:latin typeface="黑体" panose="02010609060101010101" pitchFamily="49" charset="-122"/>
                <a:ea typeface="黑体" panose="02010609060101010101" pitchFamily="49" charset="-122"/>
              </a:rPr>
              <a:t>融合，并将工业系统各元素互联</a:t>
            </a:r>
            <a:r>
              <a:rPr lang="zh-CN" altLang="en-US" dirty="0" smtClean="0">
                <a:solidFill>
                  <a:schemeClr val="bg1"/>
                </a:solidFill>
                <a:latin typeface="黑体" panose="02010609060101010101" pitchFamily="49" charset="-122"/>
                <a:ea typeface="黑体" panose="02010609060101010101" pitchFamily="49" charset="-122"/>
              </a:rPr>
              <a:t>起来</a:t>
            </a:r>
            <a:r>
              <a:rPr lang="zh-CN" altLang="en-US" dirty="0">
                <a:solidFill>
                  <a:schemeClr val="bg1"/>
                </a:solidFill>
                <a:latin typeface="黑体" panose="02010609060101010101" pitchFamily="49" charset="-122"/>
                <a:ea typeface="黑体" panose="02010609060101010101" pitchFamily="49" charset="-122"/>
              </a:rPr>
              <a:t>，是实现智能制造的主要基础设施</a:t>
            </a:r>
            <a:r>
              <a:rPr lang="zh-CN" altLang="en-US" dirty="0" smtClean="0">
                <a:solidFill>
                  <a:schemeClr val="bg1"/>
                </a:solidFill>
                <a:latin typeface="黑体" panose="02010609060101010101" pitchFamily="49" charset="-122"/>
                <a:ea typeface="黑体" panose="02010609060101010101" pitchFamily="49" charset="-122"/>
              </a:rPr>
              <a:t>。目前在制造业领域的需求问题有：</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265420" y="5486440"/>
            <a:ext cx="11715787" cy="875881"/>
          </a:xfrm>
          <a:prstGeom prst="rect">
            <a:avLst/>
          </a:prstGeom>
          <a:noFill/>
          <a:ln>
            <a:solidFill>
              <a:srgbClr val="FFFF00"/>
            </a:solidFill>
          </a:ln>
        </p:spPr>
        <p:txBody>
          <a:bodyPr wrap="square">
            <a:spAutoFit/>
          </a:bodyPr>
          <a:lstStyle/>
          <a:p>
            <a:pPr>
              <a:lnSpc>
                <a:spcPct val="150000"/>
              </a:lnSpc>
            </a:pPr>
            <a:r>
              <a:rPr lang="zh-CN" altLang="en-US" b="1" dirty="0">
                <a:solidFill>
                  <a:schemeClr val="bg1"/>
                </a:solidFill>
              </a:rPr>
              <a:t>边缘计算技术涵盖设备接入、协议</a:t>
            </a:r>
            <a:r>
              <a:rPr lang="zh-CN" altLang="en-US" b="1" dirty="0" smtClean="0">
                <a:solidFill>
                  <a:schemeClr val="bg1"/>
                </a:solidFill>
              </a:rPr>
              <a:t>转换、边缘数据处理及安全控制，并在实时性、智能应用等方面做了保证，极</a:t>
            </a:r>
            <a:r>
              <a:rPr lang="zh-CN" altLang="en-US" b="1" dirty="0">
                <a:solidFill>
                  <a:schemeClr val="bg1"/>
                </a:solidFill>
              </a:rPr>
              <a:t>大地拓展了工业互联网平台收集和管理数据的范围和能力。</a:t>
            </a:r>
          </a:p>
        </p:txBody>
      </p:sp>
      <p:grpSp>
        <p:nvGrpSpPr>
          <p:cNvPr id="21" name="组合 20"/>
          <p:cNvGrpSpPr/>
          <p:nvPr/>
        </p:nvGrpSpPr>
        <p:grpSpPr>
          <a:xfrm>
            <a:off x="255324" y="1778698"/>
            <a:ext cx="5839395" cy="1939285"/>
            <a:chOff x="380429" y="1902464"/>
            <a:chExt cx="5839395" cy="1939285"/>
          </a:xfrm>
        </p:grpSpPr>
        <p:sp>
          <p:nvSpPr>
            <p:cNvPr id="20" name="矩形 19"/>
            <p:cNvSpPr/>
            <p:nvPr/>
          </p:nvSpPr>
          <p:spPr>
            <a:xfrm>
              <a:off x="380429" y="1902464"/>
              <a:ext cx="5839395" cy="193928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数据</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开放性差且工业协议标准不统一</a:t>
              </a:r>
            </a:p>
          </p:txBody>
        </p:sp>
        <p:sp>
          <p:nvSpPr>
            <p:cNvPr id="19" name="矩形 18"/>
            <p:cNvSpPr/>
            <p:nvPr/>
          </p:nvSpPr>
          <p:spPr>
            <a:xfrm>
              <a:off x="390525" y="2336552"/>
              <a:ext cx="5796932" cy="1477328"/>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设备基本具有数据接口，但存在</a:t>
              </a:r>
              <a:r>
                <a:rPr lang="en-US" altLang="zh-CN" dirty="0">
                  <a:solidFill>
                    <a:schemeClr val="bg1"/>
                  </a:solidFill>
                  <a:latin typeface="黑体" panose="02010609060101010101" pitchFamily="49" charset="-122"/>
                  <a:ea typeface="黑体" panose="02010609060101010101" pitchFamily="49" charset="-122"/>
                </a:rPr>
                <a:t>RS232</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RJ45</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Profibus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MTConnect</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MODBUS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Profinet</a:t>
              </a:r>
              <a:r>
                <a:rPr lang="zh-CN" altLang="en-US" dirty="0">
                  <a:solidFill>
                    <a:schemeClr val="bg1"/>
                  </a:solidFill>
                  <a:latin typeface="黑体" panose="02010609060101010101" pitchFamily="49" charset="-122"/>
                  <a:ea typeface="黑体" panose="02010609060101010101" pitchFamily="49" charset="-122"/>
                </a:rPr>
                <a:t>等多种工业协议标准，各个自动化设备生产及集成商还会自己开发各种私有的工业协议，各种协议标准不统一、互不兼容，导致协议适配、协议解析和数据互联互通困难。</a:t>
              </a:r>
            </a:p>
          </p:txBody>
        </p:sp>
      </p:grpSp>
      <p:grpSp>
        <p:nvGrpSpPr>
          <p:cNvPr id="22" name="组合 21"/>
          <p:cNvGrpSpPr/>
          <p:nvPr/>
        </p:nvGrpSpPr>
        <p:grpSpPr>
          <a:xfrm>
            <a:off x="6201827" y="1788164"/>
            <a:ext cx="5839395" cy="1939285"/>
            <a:chOff x="380429" y="1902464"/>
            <a:chExt cx="5839395" cy="1939285"/>
          </a:xfrm>
        </p:grpSpPr>
        <p:sp>
          <p:nvSpPr>
            <p:cNvPr id="23" name="矩形 22"/>
            <p:cNvSpPr/>
            <p:nvPr/>
          </p:nvSpPr>
          <p:spPr>
            <a:xfrm>
              <a:off x="380429" y="1902464"/>
              <a:ext cx="5839395" cy="1939285"/>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数据采集种类有限</a:t>
              </a:r>
            </a:p>
          </p:txBody>
        </p:sp>
        <p:sp>
          <p:nvSpPr>
            <p:cNvPr id="26" name="矩形 25"/>
            <p:cNvSpPr/>
            <p:nvPr/>
          </p:nvSpPr>
          <p:spPr>
            <a:xfrm>
              <a:off x="390525" y="2336552"/>
              <a:ext cx="5796932" cy="1477328"/>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smtClean="0">
                  <a:solidFill>
                    <a:schemeClr val="bg1"/>
                  </a:solidFill>
                  <a:latin typeface="黑体" panose="02010609060101010101" pitchFamily="49" charset="-122"/>
                  <a:ea typeface="黑体" panose="02010609060101010101" pitchFamily="49" charset="-122"/>
                </a:rPr>
                <a:t>车间</a:t>
              </a:r>
              <a:r>
                <a:rPr lang="zh-CN" altLang="en-US" dirty="0">
                  <a:solidFill>
                    <a:schemeClr val="bg1"/>
                  </a:solidFill>
                  <a:latin typeface="黑体" panose="02010609060101010101" pitchFamily="49" charset="-122"/>
                  <a:ea typeface="黑体" panose="02010609060101010101" pitchFamily="49" charset="-122"/>
                </a:rPr>
                <a:t>内的设备多数已有数据采集功能，但是采集的种类有限，如数控机床多数能采集电压、电流等信号，但是振动信号等多需要外置传感器的方式进行采集，部分机床还没有部署此功能。</a:t>
              </a:r>
              <a:endParaRPr lang="en-US" altLang="zh-CN" dirty="0">
                <a:solidFill>
                  <a:schemeClr val="bg1"/>
                </a:solidFill>
                <a:latin typeface="黑体" panose="02010609060101010101" pitchFamily="49" charset="-122"/>
                <a:ea typeface="黑体" panose="02010609060101010101" pitchFamily="49" charset="-122"/>
              </a:endParaRPr>
            </a:p>
            <a:p>
              <a:endParaRPr lang="zh-CN" altLang="en-US" dirty="0">
                <a:solidFill>
                  <a:schemeClr val="bg1"/>
                </a:solidFill>
                <a:latin typeface="黑体" panose="02010609060101010101" pitchFamily="49" charset="-122"/>
                <a:ea typeface="黑体" panose="02010609060101010101" pitchFamily="49" charset="-122"/>
              </a:endParaRPr>
            </a:p>
          </p:txBody>
        </p:sp>
      </p:grpSp>
      <p:grpSp>
        <p:nvGrpSpPr>
          <p:cNvPr id="27" name="组合 26"/>
          <p:cNvGrpSpPr/>
          <p:nvPr/>
        </p:nvGrpSpPr>
        <p:grpSpPr>
          <a:xfrm>
            <a:off x="244188" y="3777500"/>
            <a:ext cx="5839395" cy="1634417"/>
            <a:chOff x="380429" y="1902464"/>
            <a:chExt cx="5839395" cy="1634417"/>
          </a:xfrm>
        </p:grpSpPr>
        <p:sp>
          <p:nvSpPr>
            <p:cNvPr id="28" name="矩形 27"/>
            <p:cNvSpPr/>
            <p:nvPr/>
          </p:nvSpPr>
          <p:spPr>
            <a:xfrm>
              <a:off x="380429" y="1902464"/>
              <a:ext cx="5839395" cy="1634417"/>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工业数据采集实时性要求难以保证</a:t>
              </a:r>
            </a:p>
          </p:txBody>
        </p:sp>
        <p:sp>
          <p:nvSpPr>
            <p:cNvPr id="31" name="矩形 30"/>
            <p:cNvSpPr/>
            <p:nvPr/>
          </p:nvSpPr>
          <p:spPr>
            <a:xfrm>
              <a:off x="390525" y="2336552"/>
              <a:ext cx="5796932" cy="1200329"/>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生产线的高速运转，精密生产和运动控制等场景则对数据采集的实时性要求不断提高，传统数据采集技术对于高精度、低时延的工业场景难以保证重要的信息实时采集和上传，无法满足生产过程的实时监控需求。</a:t>
              </a:r>
              <a:endParaRPr lang="en-US" altLang="zh-CN" dirty="0">
                <a:solidFill>
                  <a:schemeClr val="bg1"/>
                </a:solidFill>
                <a:latin typeface="黑体" panose="02010609060101010101" pitchFamily="49" charset="-122"/>
                <a:ea typeface="黑体" panose="02010609060101010101" pitchFamily="49" charset="-122"/>
              </a:endParaRPr>
            </a:p>
          </p:txBody>
        </p:sp>
      </p:grpSp>
      <p:grpSp>
        <p:nvGrpSpPr>
          <p:cNvPr id="34" name="组合 33"/>
          <p:cNvGrpSpPr/>
          <p:nvPr/>
        </p:nvGrpSpPr>
        <p:grpSpPr>
          <a:xfrm>
            <a:off x="6201827" y="3779644"/>
            <a:ext cx="5839395" cy="1634416"/>
            <a:chOff x="380429" y="1902465"/>
            <a:chExt cx="5839395" cy="1634416"/>
          </a:xfrm>
        </p:grpSpPr>
        <p:sp>
          <p:nvSpPr>
            <p:cNvPr id="35" name="矩形 34"/>
            <p:cNvSpPr/>
            <p:nvPr/>
          </p:nvSpPr>
          <p:spPr>
            <a:xfrm>
              <a:off x="380429" y="1902465"/>
              <a:ext cx="5839395" cy="1632272"/>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90525" y="1947730"/>
              <a:ext cx="5796932" cy="3366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000" b="1"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工业数据采集存在数据安全隐患</a:t>
              </a:r>
            </a:p>
          </p:txBody>
        </p:sp>
        <p:sp>
          <p:nvSpPr>
            <p:cNvPr id="38" name="矩形 37"/>
            <p:cNvSpPr/>
            <p:nvPr/>
          </p:nvSpPr>
          <p:spPr>
            <a:xfrm>
              <a:off x="390525" y="2336552"/>
              <a:ext cx="5796932" cy="1200329"/>
            </a:xfrm>
            <a:prstGeom prst="rect">
              <a:avLst/>
            </a:prstGeom>
            <a:gradFill>
              <a:gsLst>
                <a:gs pos="24000">
                  <a:srgbClr val="424752"/>
                </a:gs>
                <a:gs pos="100000">
                  <a:srgbClr val="2A7C60">
                    <a:alpha val="20000"/>
                  </a:srgbClr>
                </a:gs>
              </a:gsLst>
              <a:lin ang="16200000" scaled="0"/>
            </a:gradFill>
          </p:spPr>
          <p:txBody>
            <a:bodyPr wrap="square">
              <a:spAutoFit/>
            </a:bodyPr>
            <a:lstStyle/>
            <a:p>
              <a:r>
                <a:rPr lang="zh-CN" altLang="en-US" dirty="0">
                  <a:solidFill>
                    <a:schemeClr val="bg1"/>
                  </a:solidFill>
                  <a:latin typeface="黑体" panose="02010609060101010101" pitchFamily="49" charset="-122"/>
                  <a:ea typeface="黑体" panose="02010609060101010101" pitchFamily="49" charset="-122"/>
                </a:rPr>
                <a:t>工业数据采集会涉及到大量重要工业数据和用户隐私信息，在传输和存储时都会存在一定的数据安全隐患，也存在黑客窃取数据、攻击企业生产系统的风险。</a:t>
              </a:r>
              <a:endParaRPr lang="en-US" altLang="zh-CN" dirty="0">
                <a:solidFill>
                  <a:schemeClr val="bg1"/>
                </a:solidFill>
                <a:latin typeface="黑体" panose="02010609060101010101" pitchFamily="49" charset="-122"/>
                <a:ea typeface="黑体" panose="02010609060101010101" pitchFamily="49" charset="-122"/>
              </a:endParaRPr>
            </a:p>
            <a:p>
              <a:endParaRPr lang="en-US" altLang="zh-CN" dirty="0" smtClean="0">
                <a:solidFill>
                  <a:schemeClr val="bg1"/>
                </a:solidFill>
              </a:endParaRPr>
            </a:p>
          </p:txBody>
        </p:sp>
      </p:gr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73" y="1847868"/>
            <a:ext cx="304800" cy="304800"/>
          </a:xfrm>
          <a:prstGeom prst="rect">
            <a:avLst/>
          </a:prstGeom>
        </p:spPr>
      </p:pic>
      <p:pic>
        <p:nvPicPr>
          <p:cNvPr id="40" name="图片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811437"/>
            <a:ext cx="349584" cy="349584"/>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917" y="3742309"/>
            <a:ext cx="488713" cy="488713"/>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8935" y="3779644"/>
            <a:ext cx="399049" cy="399049"/>
          </a:xfrm>
          <a:prstGeom prst="rect">
            <a:avLst/>
          </a:prstGeom>
        </p:spPr>
      </p:pic>
    </p:spTree>
    <p:extLst>
      <p:ext uri="{BB962C8B-B14F-4D97-AF65-F5344CB8AC3E}">
        <p14:creationId xmlns:p14="http://schemas.microsoft.com/office/powerpoint/2010/main" val="26086762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25</a:t>
            </a:fld>
            <a:endParaRPr lang="zh-CN" altLang="en-US"/>
          </a:p>
        </p:txBody>
      </p:sp>
      <p:sp>
        <p:nvSpPr>
          <p:cNvPr id="5" name="文本框 4"/>
          <p:cNvSpPr txBox="1"/>
          <p:nvPr/>
        </p:nvSpPr>
        <p:spPr>
          <a:xfrm>
            <a:off x="505689" y="270738"/>
            <a:ext cx="66380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1/2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244807" y="2520703"/>
            <a:ext cx="5656570" cy="2169825"/>
          </a:xfrm>
          <a:prstGeom prst="rect">
            <a:avLst/>
          </a:prstGeom>
          <a:ln>
            <a:noFill/>
          </a:ln>
        </p:spPr>
        <p:txBody>
          <a:bodyPr wrap="square">
            <a:spAutoFit/>
          </a:bodyPr>
          <a:lstStyle/>
          <a:p>
            <a:pPr marL="285750" indent="-285750">
              <a:lnSpc>
                <a:spcPct val="150000"/>
              </a:lnSpc>
              <a:buFont typeface="Wingdings" panose="05000000000000000000" pitchFamily="2" charset="2"/>
              <a:buChar char="p"/>
            </a:pPr>
            <a:r>
              <a:rPr lang="zh-CN" altLang="en-US" b="1" dirty="0" smtClean="0">
                <a:solidFill>
                  <a:schemeClr val="bg1"/>
                </a:solidFill>
                <a:latin typeface="黑体" panose="02010609060101010101" pitchFamily="49" charset="-122"/>
                <a:ea typeface="黑体" panose="02010609060101010101" pitchFamily="49" charset="-122"/>
              </a:rPr>
              <a:t>控制与策略问题</a:t>
            </a:r>
            <a:endParaRPr lang="en-US" altLang="zh-CN"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自动化</a:t>
            </a:r>
            <a:r>
              <a:rPr lang="zh-CN" altLang="en-US" dirty="0">
                <a:solidFill>
                  <a:schemeClr val="bg1"/>
                </a:solidFill>
                <a:latin typeface="黑体" panose="02010609060101010101" pitchFamily="49" charset="-122"/>
                <a:ea typeface="黑体" panose="02010609060101010101" pitchFamily="49" charset="-122"/>
              </a:rPr>
              <a:t>是以“控制”为核心进行应用的</a:t>
            </a:r>
            <a:r>
              <a:rPr lang="zh-CN" altLang="en-US" dirty="0" smtClean="0">
                <a:solidFill>
                  <a:schemeClr val="bg1"/>
                </a:solidFill>
                <a:latin typeface="黑体" panose="02010609060101010101" pitchFamily="49" charset="-122"/>
                <a:ea typeface="黑体" panose="02010609060101010101" pitchFamily="49" charset="-122"/>
              </a:rPr>
              <a:t>行业</a:t>
            </a:r>
            <a:r>
              <a:rPr lang="zh-CN" altLang="en-US" dirty="0">
                <a:solidFill>
                  <a:schemeClr val="bg1"/>
                </a:solidFill>
                <a:latin typeface="黑体" panose="02010609060101010101" pitchFamily="49" charset="-122"/>
                <a:ea typeface="黑体" panose="02010609060101010101" pitchFamily="49" charset="-122"/>
              </a:rPr>
              <a:t>，控制基于“信号”进行，而“计算”则是基于</a:t>
            </a:r>
            <a:r>
              <a:rPr lang="zh-CN" altLang="en-US" dirty="0" smtClean="0">
                <a:solidFill>
                  <a:schemeClr val="bg1"/>
                </a:solidFill>
                <a:latin typeface="黑体" panose="02010609060101010101" pitchFamily="49" charset="-122"/>
                <a:ea typeface="黑体" panose="02010609060101010101" pitchFamily="49" charset="-122"/>
              </a:rPr>
              <a:t>数据进行</a:t>
            </a:r>
            <a:r>
              <a:rPr lang="zh-CN" altLang="en-US" dirty="0">
                <a:solidFill>
                  <a:schemeClr val="bg1"/>
                </a:solidFill>
                <a:latin typeface="黑体" panose="02010609060101010101" pitchFamily="49" charset="-122"/>
                <a:ea typeface="黑体" panose="02010609060101010101" pitchFamily="49" charset="-122"/>
              </a:rPr>
              <a:t>的，更多意义是指“策略”、</a:t>
            </a:r>
            <a:r>
              <a:rPr lang="zh-CN" altLang="en-US" dirty="0" smtClean="0">
                <a:solidFill>
                  <a:schemeClr val="bg1"/>
                </a:solidFill>
                <a:latin typeface="黑体" panose="02010609060101010101" pitchFamily="49" charset="-122"/>
                <a:ea typeface="黑体" panose="02010609060101010101" pitchFamily="49" charset="-122"/>
              </a:rPr>
              <a:t>“规则”</a:t>
            </a:r>
            <a:r>
              <a:rPr lang="zh-CN" altLang="en-US" dirty="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因此通常它聚焦</a:t>
            </a:r>
            <a:r>
              <a:rPr lang="zh-CN" altLang="en-US" dirty="0">
                <a:solidFill>
                  <a:schemeClr val="bg1"/>
                </a:solidFill>
                <a:latin typeface="黑体" panose="02010609060101010101" pitchFamily="49" charset="-122"/>
                <a:ea typeface="黑体" panose="02010609060101010101" pitchFamily="49" charset="-122"/>
              </a:rPr>
              <a:t>于</a:t>
            </a:r>
            <a:r>
              <a:rPr lang="zh-CN" altLang="en-US" dirty="0" smtClean="0">
                <a:solidFill>
                  <a:schemeClr val="bg1"/>
                </a:solidFill>
                <a:latin typeface="黑体" panose="02010609060101010101" pitchFamily="49" charset="-122"/>
                <a:ea typeface="黑体" panose="02010609060101010101" pitchFamily="49" charset="-122"/>
              </a:rPr>
              <a:t>“调度、优化”等问题 。</a:t>
            </a:r>
            <a:endParaRPr lang="en-US" altLang="zh-CN" dirty="0" smtClean="0">
              <a:solidFill>
                <a:schemeClr val="bg1"/>
              </a:solidFill>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5901377" y="1229532"/>
            <a:ext cx="6175841" cy="4752168"/>
          </a:xfrm>
          <a:prstGeom prst="rect">
            <a:avLst/>
          </a:prstGeom>
        </p:spPr>
      </p:pic>
      <p:sp>
        <p:nvSpPr>
          <p:cNvPr id="19" name="矩形 18"/>
          <p:cNvSpPr/>
          <p:nvPr/>
        </p:nvSpPr>
        <p:spPr>
          <a:xfrm>
            <a:off x="5901377" y="1229532"/>
            <a:ext cx="6175841" cy="4752168"/>
          </a:xfrm>
          <a:prstGeom prst="rect">
            <a:avLst/>
          </a:prstGeom>
          <a:solidFill>
            <a:srgbClr val="424752">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9530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225175" y="4276725"/>
            <a:ext cx="11734800" cy="2262187"/>
          </a:xfrm>
          <a:prstGeom prst="rect">
            <a:avLst/>
          </a:prstGeom>
        </p:spPr>
      </p:pic>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26</a:t>
            </a:fld>
            <a:endParaRPr lang="zh-CN" altLang="en-US"/>
          </a:p>
        </p:txBody>
      </p:sp>
      <p:sp>
        <p:nvSpPr>
          <p:cNvPr id="5" name="文本框 4"/>
          <p:cNvSpPr txBox="1"/>
          <p:nvPr/>
        </p:nvSpPr>
        <p:spPr>
          <a:xfrm>
            <a:off x="505689" y="270738"/>
            <a:ext cx="67428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智能制造边缘计算中“计算”的本质（</a:t>
            </a:r>
            <a:r>
              <a:rPr lang="en-US" altLang="zh-CN" sz="2400" dirty="0" smtClean="0">
                <a:solidFill>
                  <a:srgbClr val="2EBA7C"/>
                </a:solidFill>
                <a:latin typeface="黑体" panose="02010609060101010101" pitchFamily="49" charset="-122"/>
                <a:ea typeface="黑体" panose="02010609060101010101" pitchFamily="49" charset="-122"/>
              </a:rPr>
              <a:t>2/2</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333375" y="864143"/>
            <a:ext cx="5572125" cy="50783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smtClean="0">
                <a:solidFill>
                  <a:schemeClr val="bg1"/>
                </a:solidFill>
                <a:latin typeface="黑体" panose="02010609060101010101" pitchFamily="49" charset="-122"/>
                <a:ea typeface="黑体" panose="02010609060101010101" pitchFamily="49" charset="-122"/>
              </a:rPr>
              <a:t>智能制造个性化时代</a:t>
            </a:r>
            <a:r>
              <a:rPr lang="zh-CN" altLang="en-US" b="1" dirty="0">
                <a:solidFill>
                  <a:schemeClr val="bg1"/>
                </a:solidFill>
                <a:latin typeface="黑体" panose="02010609060101010101" pitchFamily="49" charset="-122"/>
                <a:ea typeface="黑体" panose="02010609060101010101" pitchFamily="49" charset="-122"/>
              </a:rPr>
              <a:t>解决质量、成本与交付的</a:t>
            </a:r>
            <a:r>
              <a:rPr lang="zh-CN" altLang="en-US" b="1" dirty="0" smtClean="0">
                <a:solidFill>
                  <a:schemeClr val="bg1"/>
                </a:solidFill>
                <a:latin typeface="黑体" panose="02010609060101010101" pitchFamily="49" charset="-122"/>
                <a:ea typeface="黑体" panose="02010609060101010101" pitchFamily="49" charset="-122"/>
              </a:rPr>
              <a:t>问题</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6257925" y="871409"/>
            <a:ext cx="5702050" cy="3000821"/>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3</a:t>
            </a:r>
            <a:r>
              <a:rPr lang="zh-CN" altLang="en-US" dirty="0">
                <a:solidFill>
                  <a:schemeClr val="bg1"/>
                </a:solidFill>
                <a:latin typeface="黑体" panose="02010609060101010101" pitchFamily="49" charset="-122"/>
                <a:ea typeface="黑体" panose="02010609060101010101" pitchFamily="49" charset="-122"/>
              </a:rPr>
              <a:t>）</a:t>
            </a:r>
            <a:r>
              <a:rPr lang="zh-CN" altLang="en-US" dirty="0">
                <a:solidFill>
                  <a:srgbClr val="2A7C60"/>
                </a:solidFill>
                <a:latin typeface="黑体" panose="02010609060101010101" pitchFamily="49" charset="-122"/>
                <a:ea typeface="黑体" panose="02010609060101010101" pitchFamily="49" charset="-122"/>
              </a:rPr>
              <a:t>交付周期问题</a:t>
            </a:r>
            <a:r>
              <a:rPr lang="zh-CN" altLang="en-US" dirty="0">
                <a:solidFill>
                  <a:schemeClr val="bg1"/>
                </a:solidFill>
                <a:latin typeface="黑体" panose="02010609060101010101" pitchFamily="49" charset="-122"/>
                <a:ea typeface="黑体" panose="02010609060101010101" pitchFamily="49" charset="-122"/>
              </a:rPr>
              <a:t>：包括在生产现场中如何配比生产订单、根据工艺进行最快的响应能力组合，尤其是在变化的过程中降低生产工艺参数调校所产生的时间浪费将成为影响交付能力的关键。</a:t>
            </a:r>
            <a:endParaRPr lang="en-US" altLang="zh-CN"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归根结底，在管理学上我们可以将这种边缘计算提供的计算能力归入</a:t>
            </a:r>
            <a:r>
              <a:rPr lang="en-US" altLang="zh-CN" dirty="0">
                <a:solidFill>
                  <a:schemeClr val="bg1"/>
                </a:solidFill>
                <a:latin typeface="黑体" panose="02010609060101010101" pitchFamily="49" charset="-122"/>
                <a:ea typeface="黑体" panose="02010609060101010101" pitchFamily="49" charset="-122"/>
              </a:rPr>
              <a:t>Operation Management</a:t>
            </a:r>
            <a:r>
              <a:rPr lang="zh-CN" altLang="en-US" dirty="0">
                <a:solidFill>
                  <a:schemeClr val="bg1"/>
                </a:solidFill>
                <a:latin typeface="黑体" panose="02010609060101010101" pitchFamily="49" charset="-122"/>
                <a:ea typeface="黑体" panose="02010609060101010101" pitchFamily="49" charset="-122"/>
              </a:rPr>
              <a:t>，这属于大的运营管理范畴，包括精益思想、</a:t>
            </a:r>
            <a:r>
              <a:rPr lang="en-US" altLang="zh-CN" dirty="0">
                <a:solidFill>
                  <a:schemeClr val="bg1"/>
                </a:solidFill>
                <a:latin typeface="黑体" panose="02010609060101010101" pitchFamily="49" charset="-122"/>
                <a:ea typeface="黑体" panose="02010609060101010101" pitchFamily="49" charset="-122"/>
              </a:rPr>
              <a:t>6Sigma</a:t>
            </a:r>
            <a:r>
              <a:rPr lang="zh-CN" altLang="en-US" dirty="0">
                <a:solidFill>
                  <a:schemeClr val="bg1"/>
                </a:solidFill>
                <a:latin typeface="黑体" panose="02010609060101010101" pitchFamily="49" charset="-122"/>
                <a:ea typeface="黑体" panose="02010609060101010101" pitchFamily="49" charset="-122"/>
              </a:rPr>
              <a:t>等。</a:t>
            </a:r>
          </a:p>
        </p:txBody>
      </p:sp>
      <p:sp>
        <p:nvSpPr>
          <p:cNvPr id="11" name="矩形 10"/>
          <p:cNvSpPr/>
          <p:nvPr/>
        </p:nvSpPr>
        <p:spPr>
          <a:xfrm>
            <a:off x="200025" y="2634604"/>
            <a:ext cx="6096000" cy="1754326"/>
          </a:xfrm>
          <a:prstGeom prst="rect">
            <a:avLst/>
          </a:prstGeom>
        </p:spPr>
        <p:txBody>
          <a:bodyPr>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2</a:t>
            </a:r>
            <a:r>
              <a:rPr lang="zh-CN" altLang="en-US" dirty="0">
                <a:solidFill>
                  <a:schemeClr val="bg1"/>
                </a:solidFill>
                <a:latin typeface="黑体" panose="02010609060101010101" pitchFamily="49" charset="-122"/>
                <a:ea typeface="黑体" panose="02010609060101010101" pitchFamily="49" charset="-122"/>
              </a:rPr>
              <a:t>）</a:t>
            </a:r>
            <a:r>
              <a:rPr lang="zh-CN" altLang="en-US" dirty="0">
                <a:solidFill>
                  <a:srgbClr val="2A7C60"/>
                </a:solidFill>
                <a:latin typeface="黑体" panose="02010609060101010101" pitchFamily="49" charset="-122"/>
                <a:ea typeface="黑体" panose="02010609060101010101" pitchFamily="49" charset="-122"/>
              </a:rPr>
              <a:t>成本降低问题</a:t>
            </a:r>
            <a:r>
              <a:rPr lang="zh-CN" altLang="en-US" dirty="0">
                <a:solidFill>
                  <a:schemeClr val="bg1"/>
                </a:solidFill>
                <a:latin typeface="黑体" panose="02010609060101010101" pitchFamily="49" charset="-122"/>
                <a:ea typeface="黑体" panose="02010609060101010101" pitchFamily="49" charset="-122"/>
              </a:rPr>
              <a:t>：对于小批量生产而言，生产的能耗、当机、减速等系列问题引发的都是成本的上升，因此，如何实现能源、维护数据的采集，并通过数据分析来实现成本的优化或为关注的焦点。</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200025" y="1360995"/>
            <a:ext cx="5953125" cy="1338828"/>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a:t>
            </a:r>
            <a:r>
              <a:rPr lang="zh-CN" altLang="en-US" dirty="0">
                <a:solidFill>
                  <a:srgbClr val="2A7C60"/>
                </a:solidFill>
                <a:latin typeface="黑体" panose="02010609060101010101" pitchFamily="49" charset="-122"/>
                <a:ea typeface="黑体" panose="02010609060101010101" pitchFamily="49" charset="-122"/>
              </a:rPr>
              <a:t>质量提升问题</a:t>
            </a:r>
            <a:r>
              <a:rPr lang="zh-CN" altLang="en-US" dirty="0">
                <a:solidFill>
                  <a:schemeClr val="bg1"/>
                </a:solidFill>
                <a:latin typeface="黑体" panose="02010609060101010101" pitchFamily="49" charset="-122"/>
                <a:ea typeface="黑体" panose="02010609060101010101" pitchFamily="49" charset="-122"/>
              </a:rPr>
              <a:t>：基于对被加工对象以及生产过程中的动态缺陷检测实现加工参数的动态调整，对影响加工质量的因素进行学习，并根据变化自动形成工艺参数来提升。</a:t>
            </a:r>
          </a:p>
        </p:txBody>
      </p:sp>
    </p:spTree>
    <p:extLst>
      <p:ext uri="{BB962C8B-B14F-4D97-AF65-F5344CB8AC3E}">
        <p14:creationId xmlns:p14="http://schemas.microsoft.com/office/powerpoint/2010/main" val="353597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智能制造边缘应用场景</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673350" y="2443784"/>
            <a:ext cx="10176528" cy="1754326"/>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工艺优化最为重要的是对质量最为紧密的工艺参数的学习，以便在个性化生产时能够形成自主的参数配置，以及工艺的自适应能力，这种学习对于生产制造商非常关键，也是他们最大的期待，但是，在当前人工智能学习、机器学习还没有很好地与具体工业领域的生产结合，这也是未来边缘计算所关注的重点。</a:t>
            </a:r>
          </a:p>
        </p:txBody>
      </p:sp>
      <p:sp>
        <p:nvSpPr>
          <p:cNvPr id="9" name="矩形 8"/>
          <p:cNvSpPr/>
          <p:nvPr/>
        </p:nvSpPr>
        <p:spPr>
          <a:xfrm>
            <a:off x="1673350" y="4643093"/>
            <a:ext cx="10164118" cy="1754326"/>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根据生产订单为生产进行最优的设备排产排程，本身就是计算范围，而这也是</a:t>
            </a:r>
            <a:r>
              <a:rPr lang="en-US" altLang="zh-CN" dirty="0">
                <a:solidFill>
                  <a:schemeClr val="bg1"/>
                </a:solidFill>
                <a:latin typeface="黑体" panose="02010609060101010101" pitchFamily="49" charset="-122"/>
                <a:ea typeface="黑体" panose="02010609060101010101" pitchFamily="49" charset="-122"/>
              </a:rPr>
              <a:t>MES</a:t>
            </a:r>
            <a:r>
              <a:rPr lang="zh-CN" altLang="en-US" dirty="0">
                <a:solidFill>
                  <a:schemeClr val="bg1"/>
                </a:solidFill>
                <a:latin typeface="黑体" panose="02010609060101010101" pitchFamily="49" charset="-122"/>
                <a:ea typeface="黑体" panose="02010609060101010101" pitchFamily="49" charset="-122"/>
              </a:rPr>
              <a:t>的基本任务单元之一，而事实上，这些计算附着于由具体</a:t>
            </a:r>
            <a:r>
              <a:rPr lang="en-US" altLang="zh-CN" dirty="0">
                <a:solidFill>
                  <a:schemeClr val="bg1"/>
                </a:solidFill>
                <a:latin typeface="黑体" panose="02010609060101010101" pitchFamily="49" charset="-122"/>
                <a:ea typeface="黑体" panose="02010609060101010101" pitchFamily="49" charset="-122"/>
              </a:rPr>
              <a:t>MES</a:t>
            </a:r>
            <a:r>
              <a:rPr lang="zh-CN" altLang="en-US" dirty="0">
                <a:solidFill>
                  <a:schemeClr val="bg1"/>
                </a:solidFill>
                <a:latin typeface="黑体" panose="02010609060101010101" pitchFamily="49" charset="-122"/>
                <a:ea typeface="黑体" panose="02010609060101010101" pitchFamily="49" charset="-122"/>
              </a:rPr>
              <a:t>厂商的软件平台还是依附于“边缘计算”的</a:t>
            </a:r>
            <a:r>
              <a:rPr lang="zh-CN" altLang="en-US" dirty="0" smtClean="0">
                <a:solidFill>
                  <a:schemeClr val="bg1"/>
                </a:solidFill>
                <a:latin typeface="黑体" panose="02010609060101010101" pitchFamily="49" charset="-122"/>
                <a:ea typeface="黑体" panose="02010609060101010101" pitchFamily="49" charset="-122"/>
              </a:rPr>
              <a:t>平台（基于</a:t>
            </a:r>
            <a:r>
              <a:rPr lang="en-US" altLang="zh-CN" dirty="0">
                <a:solidFill>
                  <a:schemeClr val="bg1"/>
                </a:solidFill>
                <a:latin typeface="黑体" panose="02010609060101010101" pitchFamily="49" charset="-122"/>
                <a:ea typeface="黑体" panose="02010609060101010101" pitchFamily="49" charset="-122"/>
              </a:rPr>
              <a:t>Web</a:t>
            </a:r>
            <a:r>
              <a:rPr lang="zh-CN" altLang="en-US" dirty="0">
                <a:solidFill>
                  <a:schemeClr val="bg1"/>
                </a:solidFill>
                <a:latin typeface="黑体" panose="02010609060101010101" pitchFamily="49" charset="-122"/>
                <a:ea typeface="黑体" panose="02010609060101010101" pitchFamily="49" charset="-122"/>
              </a:rPr>
              <a:t>技术构建的分析</a:t>
            </a:r>
            <a:r>
              <a:rPr lang="zh-CN" altLang="en-US" dirty="0" smtClean="0">
                <a:solidFill>
                  <a:schemeClr val="bg1"/>
                </a:solidFill>
                <a:latin typeface="黑体" panose="02010609060101010101" pitchFamily="49" charset="-122"/>
                <a:ea typeface="黑体" panose="02010609060101010101" pitchFamily="49" charset="-122"/>
              </a:rPr>
              <a:t>平台），</a:t>
            </a:r>
            <a:r>
              <a:rPr lang="zh-CN" altLang="en-US" dirty="0">
                <a:solidFill>
                  <a:schemeClr val="bg1"/>
                </a:solidFill>
                <a:latin typeface="黑体" panose="02010609060101010101" pitchFamily="49" charset="-122"/>
                <a:ea typeface="黑体" panose="02010609060101010101" pitchFamily="49" charset="-122"/>
              </a:rPr>
              <a:t>在未来并不会存在差别，从某种意义上说</a:t>
            </a:r>
            <a:r>
              <a:rPr lang="en-US" altLang="zh-CN" dirty="0">
                <a:solidFill>
                  <a:schemeClr val="bg1"/>
                </a:solidFill>
                <a:latin typeface="黑体" panose="02010609060101010101" pitchFamily="49" charset="-122"/>
                <a:ea typeface="黑体" panose="02010609060101010101" pitchFamily="49" charset="-122"/>
              </a:rPr>
              <a:t>MES</a:t>
            </a:r>
            <a:r>
              <a:rPr lang="zh-CN" altLang="en-US" dirty="0">
                <a:solidFill>
                  <a:schemeClr val="bg1"/>
                </a:solidFill>
                <a:latin typeface="黑体" panose="02010609060101010101" pitchFamily="49" charset="-122"/>
                <a:ea typeface="黑体" panose="02010609060101010101" pitchFamily="49" charset="-122"/>
              </a:rPr>
              <a:t>系统本身是一种传统的架构，而其核心可以</a:t>
            </a:r>
            <a:r>
              <a:rPr lang="zh-CN" altLang="en-US" dirty="0" smtClean="0">
                <a:solidFill>
                  <a:schemeClr val="bg1"/>
                </a:solidFill>
                <a:latin typeface="黑体" panose="02010609060101010101" pitchFamily="49" charset="-122"/>
                <a:ea typeface="黑体" panose="02010609060101010101" pitchFamily="49" charset="-122"/>
              </a:rPr>
              <a:t>存在于专用</a:t>
            </a:r>
            <a:r>
              <a:rPr lang="zh-CN" altLang="en-US" dirty="0">
                <a:solidFill>
                  <a:schemeClr val="bg1"/>
                </a:solidFill>
                <a:latin typeface="黑体" panose="02010609060101010101" pitchFamily="49" charset="-122"/>
                <a:ea typeface="黑体" panose="02010609060101010101" pitchFamily="49" charset="-122"/>
              </a:rPr>
              <a:t>的软件系统，也可以存在于云或者边缘侧。</a:t>
            </a:r>
          </a:p>
        </p:txBody>
      </p:sp>
      <p:sp>
        <p:nvSpPr>
          <p:cNvPr id="11" name="矩形 10"/>
          <p:cNvSpPr/>
          <p:nvPr/>
        </p:nvSpPr>
        <p:spPr>
          <a:xfrm>
            <a:off x="435100" y="1112067"/>
            <a:ext cx="1238250" cy="92333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rPr>
              <a:t>物流</a:t>
            </a:r>
            <a:r>
              <a:rPr lang="zh-CN" altLang="en-US" sz="2000" b="1" dirty="0" smtClean="0">
                <a:solidFill>
                  <a:srgbClr val="00B050"/>
                </a:solidFill>
                <a:effectLst>
                  <a:outerShdw blurRad="38100" dist="38100" dir="2700000" algn="tl">
                    <a:srgbClr val="000000">
                      <a:alpha val="43137"/>
                    </a:srgbClr>
                  </a:outerShdw>
                </a:effectLst>
              </a:rPr>
              <a:t>规划</a:t>
            </a:r>
            <a:endParaRPr lang="zh-CN" altLang="en-US" sz="2000" b="1" dirty="0">
              <a:solidFill>
                <a:srgbClr val="00B050"/>
              </a:solidFill>
              <a:effectLst>
                <a:outerShdw blurRad="38100" dist="38100" dir="2700000" algn="tl">
                  <a:srgbClr val="000000">
                    <a:alpha val="43137"/>
                  </a:srgbClr>
                </a:outerShdw>
              </a:effectLst>
            </a:endParaRPr>
          </a:p>
        </p:txBody>
      </p:sp>
      <p:sp>
        <p:nvSpPr>
          <p:cNvPr id="12" name="矩形 11"/>
          <p:cNvSpPr/>
          <p:nvPr/>
        </p:nvSpPr>
        <p:spPr>
          <a:xfrm>
            <a:off x="435100" y="2443783"/>
            <a:ext cx="1238250" cy="17543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00B050"/>
                </a:solidFill>
                <a:effectLst>
                  <a:outerShdw blurRad="38100" dist="38100" dir="2700000" algn="tl">
                    <a:srgbClr val="000000">
                      <a:alpha val="43137"/>
                    </a:srgbClr>
                  </a:outerShdw>
                </a:effectLst>
              </a:rPr>
              <a:t>工艺优化分析</a:t>
            </a:r>
          </a:p>
        </p:txBody>
      </p:sp>
      <p:sp>
        <p:nvSpPr>
          <p:cNvPr id="13" name="矩形 12"/>
          <p:cNvSpPr/>
          <p:nvPr/>
        </p:nvSpPr>
        <p:spPr>
          <a:xfrm>
            <a:off x="435100" y="4643092"/>
            <a:ext cx="1238250" cy="1754327"/>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00B050"/>
                </a:solidFill>
                <a:effectLst>
                  <a:outerShdw blurRad="38100" dist="38100" dir="2700000" algn="tl">
                    <a:srgbClr val="000000">
                      <a:alpha val="43137"/>
                    </a:srgbClr>
                  </a:outerShdw>
                </a:effectLst>
              </a:rPr>
              <a:t>生产</a:t>
            </a:r>
            <a:r>
              <a:rPr lang="zh-CN" altLang="en-US" sz="2000" b="1" dirty="0">
                <a:solidFill>
                  <a:srgbClr val="00B050"/>
                </a:solidFill>
                <a:effectLst>
                  <a:outerShdw blurRad="38100" dist="38100" dir="2700000" algn="tl">
                    <a:srgbClr val="000000">
                      <a:alpha val="43137"/>
                    </a:srgbClr>
                  </a:outerShdw>
                </a:effectLst>
              </a:rPr>
              <a:t>任务与分配</a:t>
            </a:r>
          </a:p>
        </p:txBody>
      </p:sp>
      <p:sp>
        <p:nvSpPr>
          <p:cNvPr id="14" name="矩形 13"/>
          <p:cNvSpPr/>
          <p:nvPr/>
        </p:nvSpPr>
        <p:spPr>
          <a:xfrm>
            <a:off x="1673350" y="1112067"/>
            <a:ext cx="10164118" cy="923330"/>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在物流输送中，必须根据系统的存取需求，对现有的仓位进行计算，规划出最优的路径，以实现最快速的路径，最短时间完成仓库内部的物料存取任务。</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236882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28</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3</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边缘计算开源平台</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70465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29</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边缘计算平台汇总</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963265359"/>
              </p:ext>
            </p:extLst>
          </p:nvPr>
        </p:nvGraphicFramePr>
        <p:xfrm>
          <a:off x="505689" y="1136456"/>
          <a:ext cx="11100813" cy="4815840"/>
        </p:xfrm>
        <a:graphic>
          <a:graphicData uri="http://schemas.openxmlformats.org/drawingml/2006/table">
            <a:tbl>
              <a:tblPr firstRow="1" bandRow="1">
                <a:tableStyleId>{46F890A9-2807-4EBB-B81D-B2AA78EC7F39}</a:tableStyleId>
              </a:tblPr>
              <a:tblGrid>
                <a:gridCol w="2136966"/>
                <a:gridCol w="2468880"/>
                <a:gridCol w="766502"/>
                <a:gridCol w="1147665"/>
                <a:gridCol w="3200671"/>
                <a:gridCol w="1380129"/>
              </a:tblGrid>
              <a:tr h="290406">
                <a:tc>
                  <a:txBody>
                    <a:bodyPr/>
                    <a:lstStyle/>
                    <a:p>
                      <a:pPr algn="ctr"/>
                      <a:r>
                        <a:rPr lang="zh-CN" altLang="en-US" dirty="0" smtClean="0"/>
                        <a:t>平台</a:t>
                      </a:r>
                      <a:endParaRPr lang="zh-CN" altLang="en-US" dirty="0">
                        <a:solidFill>
                          <a:schemeClr val="bg1"/>
                        </a:solidFill>
                      </a:endParaRPr>
                    </a:p>
                  </a:txBody>
                  <a:tcPr/>
                </a:tc>
                <a:tc>
                  <a:txBody>
                    <a:bodyPr/>
                    <a:lstStyle/>
                    <a:p>
                      <a:pPr algn="ctr"/>
                      <a:r>
                        <a:rPr lang="zh-CN" altLang="en-US" dirty="0" smtClean="0"/>
                        <a:t>维护者</a:t>
                      </a:r>
                      <a:endParaRPr lang="zh-CN" altLang="en-US" dirty="0">
                        <a:solidFill>
                          <a:schemeClr val="bg1"/>
                        </a:solidFill>
                      </a:endParaRPr>
                    </a:p>
                  </a:txBody>
                  <a:tcPr/>
                </a:tc>
                <a:tc>
                  <a:txBody>
                    <a:bodyPr/>
                    <a:lstStyle/>
                    <a:p>
                      <a:pPr algn="ctr"/>
                      <a:r>
                        <a:rPr lang="zh-CN" altLang="en-US" dirty="0" smtClean="0"/>
                        <a:t>开源</a:t>
                      </a:r>
                      <a:endParaRPr lang="zh-CN" altLang="en-US" dirty="0">
                        <a:solidFill>
                          <a:schemeClr val="bg1"/>
                        </a:solidFill>
                      </a:endParaRPr>
                    </a:p>
                  </a:txBody>
                  <a:tcPr/>
                </a:tc>
                <a:tc>
                  <a:txBody>
                    <a:bodyPr/>
                    <a:lstStyle/>
                    <a:p>
                      <a:pPr algn="ctr"/>
                      <a:r>
                        <a:rPr lang="zh-CN" altLang="en-US" dirty="0" smtClean="0"/>
                        <a:t>推出时间</a:t>
                      </a:r>
                      <a:endParaRPr lang="zh-CN" altLang="en-US" dirty="0">
                        <a:solidFill>
                          <a:schemeClr val="bg1"/>
                        </a:solidFill>
                      </a:endParaRPr>
                    </a:p>
                  </a:txBody>
                  <a:tcPr/>
                </a:tc>
                <a:tc>
                  <a:txBody>
                    <a:bodyPr/>
                    <a:lstStyle/>
                    <a:p>
                      <a:pPr algn="ctr"/>
                      <a:r>
                        <a:rPr lang="zh-CN" altLang="en-US" dirty="0" smtClean="0"/>
                        <a:t>说明</a:t>
                      </a:r>
                      <a:endParaRPr lang="zh-CN" altLang="en-US" dirty="0">
                        <a:solidFill>
                          <a:schemeClr val="bg1"/>
                        </a:solidFill>
                      </a:endParaRPr>
                    </a:p>
                  </a:txBody>
                  <a:tcPr/>
                </a:tc>
                <a:tc>
                  <a:txBody>
                    <a:bodyPr/>
                    <a:lstStyle/>
                    <a:p>
                      <a:pPr algn="ctr"/>
                      <a:r>
                        <a:rPr lang="zh-CN" altLang="en-US" dirty="0" smtClean="0"/>
                        <a:t>构建语言</a:t>
                      </a:r>
                      <a:endParaRPr lang="zh-CN" altLang="en-US" dirty="0">
                        <a:solidFill>
                          <a:schemeClr val="bg1"/>
                        </a:solidFill>
                      </a:endParaRPr>
                    </a:p>
                  </a:txBody>
                  <a:tcPr/>
                </a:tc>
              </a:tr>
              <a:tr h="370840">
                <a:tc>
                  <a:txBody>
                    <a:bodyPr/>
                    <a:lstStyle/>
                    <a:p>
                      <a:r>
                        <a:rPr lang="en-US" altLang="zh-CN" sz="1800" kern="1200" dirty="0" smtClean="0"/>
                        <a:t>KubeEdge</a:t>
                      </a:r>
                      <a:endParaRPr lang="zh-CN" altLang="en-US" sz="1800" kern="1200" dirty="0">
                        <a:solidFill>
                          <a:schemeClr val="bg1"/>
                        </a:solidFill>
                        <a:latin typeface="+mn-lt"/>
                        <a:ea typeface="+mn-ea"/>
                        <a:cs typeface="+mn-cs"/>
                      </a:endParaRPr>
                    </a:p>
                  </a:txBody>
                  <a:tcPr/>
                </a:tc>
                <a:tc>
                  <a:txBody>
                    <a:bodyPr/>
                    <a:lstStyle/>
                    <a:p>
                      <a:r>
                        <a:rPr lang="zh-CN" altLang="en-US" dirty="0" smtClean="0"/>
                        <a:t>华为捐赠</a:t>
                      </a:r>
                      <a:r>
                        <a:rPr lang="en-US" altLang="zh-CN" dirty="0" smtClean="0"/>
                        <a:t>CNCF</a:t>
                      </a:r>
                      <a:r>
                        <a:rPr lang="zh-CN" altLang="en-US" dirty="0" smtClean="0"/>
                        <a:t>社区</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Baetyl(</a:t>
                      </a:r>
                      <a:r>
                        <a:rPr lang="zh-CN" altLang="en-US" sz="1800" kern="1200" dirty="0" smtClean="0"/>
                        <a:t>原</a:t>
                      </a:r>
                      <a:r>
                        <a:rPr lang="en-US" altLang="zh-CN" sz="1800" kern="1200" dirty="0" smtClean="0"/>
                        <a:t>OpenEdge)</a:t>
                      </a:r>
                      <a:endParaRPr lang="zh-CN" altLang="en-US" sz="1800" kern="1200" dirty="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百度捐赠</a:t>
                      </a: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en-US" altLang="zh-CN" dirty="0" smtClean="0"/>
                        <a:t>Go/Python</a:t>
                      </a:r>
                      <a:endParaRPr lang="zh-CN" altLang="en-US" dirty="0">
                        <a:solidFill>
                          <a:schemeClr val="bg1"/>
                        </a:solidFill>
                        <a:latin typeface="+mn-ea"/>
                        <a:ea typeface="+mn-ea"/>
                      </a:endParaRPr>
                    </a:p>
                  </a:txBody>
                  <a:tcPr/>
                </a:tc>
              </a:tr>
              <a:tr h="370840">
                <a:tc>
                  <a:txBody>
                    <a:bodyPr/>
                    <a:lstStyle/>
                    <a:p>
                      <a:r>
                        <a:rPr lang="en-US" altLang="zh-CN" sz="1800" kern="1200" dirty="0" smtClean="0"/>
                        <a:t>TESC</a:t>
                      </a:r>
                      <a:endParaRPr lang="zh-CN" altLang="en-US" sz="1800" kern="1200" dirty="0">
                        <a:solidFill>
                          <a:schemeClr val="bg1"/>
                        </a:solidFill>
                        <a:latin typeface="+mn-lt"/>
                        <a:ea typeface="+mn-ea"/>
                        <a:cs typeface="+mn-cs"/>
                      </a:endParaRPr>
                    </a:p>
                  </a:txBody>
                  <a:tcPr/>
                </a:tc>
                <a:tc>
                  <a:txBody>
                    <a:bodyPr/>
                    <a:lstStyle/>
                    <a:p>
                      <a:r>
                        <a:rPr lang="zh-CN" altLang="en-US" dirty="0" smtClean="0"/>
                        <a:t>腾讯</a:t>
                      </a:r>
                      <a:endParaRPr lang="zh-CN" altLang="en-US" dirty="0">
                        <a:solidFill>
                          <a:schemeClr val="bg1"/>
                        </a:solidFill>
                        <a:latin typeface="+mn-ea"/>
                        <a:ea typeface="+mn-ea"/>
                      </a:endParaRPr>
                    </a:p>
                  </a:txBody>
                  <a:tcPr/>
                </a:tc>
                <a:tc>
                  <a:txBody>
                    <a:bodyPr/>
                    <a:lstStyle/>
                    <a:p>
                      <a:r>
                        <a:rPr lang="zh-CN" altLang="en-US" dirty="0" smtClean="0">
                          <a:solidFill>
                            <a:schemeClr val="dk1"/>
                          </a:solidFill>
                          <a:latin typeface="+mn-lt"/>
                          <a:ea typeface="+mn-ea"/>
                        </a:rPr>
                        <a:t>未知</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zh-CN" altLang="en-US" dirty="0" smtClean="0"/>
                        <a:t>面向云边融合</a:t>
                      </a:r>
                      <a:endParaRPr lang="zh-CN" altLang="en-US" dirty="0">
                        <a:solidFill>
                          <a:schemeClr val="bg1"/>
                        </a:solidFill>
                        <a:latin typeface="+mn-ea"/>
                        <a:ea typeface="+mn-ea"/>
                      </a:endParaRPr>
                    </a:p>
                  </a:txBody>
                  <a:tcPr/>
                </a:tc>
                <a:tc>
                  <a:txBody>
                    <a:bodyPr/>
                    <a:lstStyle/>
                    <a:p>
                      <a:r>
                        <a:rPr lang="zh-CN" altLang="en-US" dirty="0" smtClean="0"/>
                        <a:t>未知</a:t>
                      </a:r>
                      <a:endParaRPr lang="zh-CN" altLang="en-US" dirty="0">
                        <a:solidFill>
                          <a:schemeClr val="bg1"/>
                        </a:solidFill>
                        <a:latin typeface="+mn-ea"/>
                        <a:ea typeface="+mn-ea"/>
                      </a:endParaRPr>
                    </a:p>
                  </a:txBody>
                  <a:tcPr/>
                </a:tc>
              </a:tr>
              <a:tr h="370840">
                <a:tc>
                  <a:txBody>
                    <a:bodyPr/>
                    <a:lstStyle/>
                    <a:p>
                      <a:r>
                        <a:rPr lang="en-US" altLang="zh-CN" sz="1800" kern="1200" dirty="0" smtClean="0"/>
                        <a:t>K3S</a:t>
                      </a:r>
                      <a:endParaRPr lang="zh-CN" altLang="en-US" sz="1800" kern="1200" dirty="0">
                        <a:solidFill>
                          <a:schemeClr val="bg1"/>
                        </a:solidFill>
                        <a:latin typeface="+mn-lt"/>
                        <a:ea typeface="+mn-ea"/>
                        <a:cs typeface="+mn-cs"/>
                      </a:endParaRPr>
                    </a:p>
                  </a:txBody>
                  <a:tcPr/>
                </a:tc>
                <a:tc>
                  <a:txBody>
                    <a:bodyPr/>
                    <a:lstStyle/>
                    <a:p>
                      <a:r>
                        <a:rPr lang="en-US" altLang="zh-CN" dirty="0" smtClean="0"/>
                        <a:t>Rancher Labs</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2019</a:t>
                      </a:r>
                      <a:endParaRPr lang="zh-CN" altLang="en-US" dirty="0">
                        <a:solidFill>
                          <a:schemeClr val="bg1"/>
                        </a:solidFill>
                        <a:latin typeface="+mn-ea"/>
                        <a:ea typeface="+mn-ea"/>
                      </a:endParaRPr>
                    </a:p>
                  </a:txBody>
                  <a:tcPr/>
                </a:tc>
                <a:tc>
                  <a:txBody>
                    <a:bodyPr/>
                    <a:lstStyle/>
                    <a:p>
                      <a:r>
                        <a:rPr lang="en-US" altLang="zh-CN" dirty="0" smtClean="0"/>
                        <a:t>K8S</a:t>
                      </a:r>
                      <a:r>
                        <a:rPr lang="zh-CN" altLang="en-US" dirty="0" smtClean="0"/>
                        <a:t>简化版</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EdgeX Foundry</a:t>
                      </a:r>
                      <a:endParaRPr lang="zh-CN" altLang="en-US" sz="1800" kern="1200" dirty="0">
                        <a:solidFill>
                          <a:schemeClr val="bg1"/>
                        </a:solidFill>
                        <a:latin typeface="+mn-lt"/>
                        <a:ea typeface="+mn-ea"/>
                        <a:cs typeface="+mn-cs"/>
                      </a:endParaRPr>
                    </a:p>
                  </a:txBody>
                  <a:tcPr/>
                </a:tc>
                <a:tc>
                  <a:txBody>
                    <a:bodyPr/>
                    <a:lstStyle/>
                    <a:p>
                      <a:r>
                        <a:rPr lang="zh-CN" altLang="en-US" sz="1800" kern="1200" dirty="0" smtClean="0"/>
                        <a:t>戴尔捐赠</a:t>
                      </a:r>
                      <a:r>
                        <a:rPr lang="en-US" altLang="zh-CN" sz="1800" kern="1200" dirty="0" smtClean="0"/>
                        <a:t>LF Edge</a:t>
                      </a:r>
                      <a:endParaRPr lang="zh-CN" altLang="en-US" sz="1800" kern="1200" dirty="0">
                        <a:solidFill>
                          <a:schemeClr val="bg1"/>
                        </a:solidFill>
                        <a:latin typeface="+mn-ea"/>
                        <a:ea typeface="+mn-ea"/>
                        <a:cs typeface="+mn-cs"/>
                      </a:endParaRPr>
                    </a:p>
                  </a:txBody>
                  <a:tcPr/>
                </a:tc>
                <a:tc>
                  <a:txBody>
                    <a:bodyPr/>
                    <a:lstStyle/>
                    <a:p>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2017</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Go</a:t>
                      </a:r>
                      <a:endParaRPr lang="zh-CN" altLang="en-US" dirty="0">
                        <a:solidFill>
                          <a:schemeClr val="bg1"/>
                        </a:solidFill>
                        <a:latin typeface="+mn-ea"/>
                        <a:ea typeface="+mn-ea"/>
                      </a:endParaRPr>
                    </a:p>
                  </a:txBody>
                  <a:tcPr/>
                </a:tc>
              </a:tr>
              <a:tr h="370840">
                <a:tc>
                  <a:txBody>
                    <a:bodyPr/>
                    <a:lstStyle/>
                    <a:p>
                      <a:r>
                        <a:rPr lang="en-US" altLang="zh-CN" sz="1800" kern="1200" dirty="0" smtClean="0"/>
                        <a:t>Apache Edgent</a:t>
                      </a:r>
                      <a:endParaRPr lang="zh-CN" altLang="en-US" sz="1800" kern="1200" dirty="0">
                        <a:solidFill>
                          <a:schemeClr val="bg1"/>
                        </a:solidFill>
                        <a:latin typeface="+mn-lt"/>
                        <a:ea typeface="+mn-ea"/>
                        <a:cs typeface="+mn-cs"/>
                      </a:endParaRPr>
                    </a:p>
                  </a:txBody>
                  <a:tcPr/>
                </a:tc>
                <a:tc>
                  <a:txBody>
                    <a:bodyPr/>
                    <a:lstStyle/>
                    <a:p>
                      <a:r>
                        <a:rPr lang="en-US" altLang="zh-CN" dirty="0" smtClean="0"/>
                        <a:t>IBM</a:t>
                      </a:r>
                      <a:r>
                        <a:rPr lang="zh-CN" altLang="en-US" dirty="0" smtClean="0"/>
                        <a:t>捐赠</a:t>
                      </a:r>
                      <a:r>
                        <a:rPr lang="en-US" altLang="zh-CN" dirty="0" smtClean="0"/>
                        <a:t>Apache</a:t>
                      </a:r>
                      <a:r>
                        <a:rPr lang="zh-CN" altLang="en-US" dirty="0" smtClean="0"/>
                        <a:t>基金会</a:t>
                      </a:r>
                      <a:endParaRPr lang="zh-CN" altLang="en-US" dirty="0">
                        <a:solidFill>
                          <a:schemeClr val="bg1"/>
                        </a:solidFill>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a:t>
                      </a:r>
                      <a:endParaRPr lang="zh-CN" altLang="en-US" dirty="0" smtClean="0">
                        <a:solidFill>
                          <a:schemeClr val="bg1"/>
                        </a:solidFill>
                        <a:latin typeface="+mn-ea"/>
                        <a:ea typeface="+mn-ea"/>
                      </a:endParaRPr>
                    </a:p>
                  </a:txBody>
                  <a:tcPr/>
                </a:tc>
                <a:tc>
                  <a:txBody>
                    <a:bodyPr/>
                    <a:lstStyle/>
                    <a:p>
                      <a:r>
                        <a:rPr lang="en-US" altLang="zh-CN" dirty="0" smtClean="0"/>
                        <a:t>2016</a:t>
                      </a:r>
                      <a:endParaRPr lang="zh-CN" altLang="en-US" dirty="0">
                        <a:solidFill>
                          <a:schemeClr val="bg1"/>
                        </a:solidFill>
                        <a:latin typeface="+mn-ea"/>
                        <a:ea typeface="+mn-ea"/>
                      </a:endParaRPr>
                    </a:p>
                  </a:txBody>
                  <a:tcPr/>
                </a:tc>
                <a:tc>
                  <a:txBody>
                    <a:bodyPr/>
                    <a:lstStyle/>
                    <a:p>
                      <a:r>
                        <a:rPr lang="zh-CN" altLang="en-US" dirty="0" smtClean="0"/>
                        <a:t>面向物联网端</a:t>
                      </a:r>
                      <a:endParaRPr lang="zh-CN" altLang="en-US" dirty="0">
                        <a:solidFill>
                          <a:schemeClr val="bg1"/>
                        </a:solidFill>
                        <a:latin typeface="+mn-ea"/>
                        <a:ea typeface="+mn-ea"/>
                      </a:endParaRPr>
                    </a:p>
                  </a:txBody>
                  <a:tcPr/>
                </a:tc>
                <a:tc>
                  <a:txBody>
                    <a:bodyPr/>
                    <a:lstStyle/>
                    <a:p>
                      <a:r>
                        <a:rPr lang="en-US" altLang="zh-CN" dirty="0" smtClean="0"/>
                        <a:t>Java</a:t>
                      </a:r>
                      <a:endParaRPr lang="zh-CN" altLang="en-US" dirty="0">
                        <a:solidFill>
                          <a:schemeClr val="bg1"/>
                        </a:solidFill>
                        <a:latin typeface="+mn-ea"/>
                        <a:ea typeface="+mn-ea"/>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t>Akraino EdgeStack</a:t>
                      </a:r>
                      <a:endParaRPr lang="en-US" altLang="zh-CN" sz="1800" kern="1200" dirty="0" smtClean="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LF</a:t>
                      </a:r>
                      <a:r>
                        <a:rPr lang="en-US" altLang="zh-CN" baseline="0" dirty="0" smtClean="0"/>
                        <a:t> Edge</a:t>
                      </a:r>
                      <a:endParaRPr lang="zh-CN" altLang="en-US" dirty="0" smtClean="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一系列开源软件堆栈</a:t>
                      </a:r>
                      <a:endParaRPr lang="zh-CN" altLang="en-US" dirty="0">
                        <a:solidFill>
                          <a:schemeClr val="bg1"/>
                        </a:solidFill>
                        <a:latin typeface="+mn-ea"/>
                        <a:ea typeface="+mn-ea"/>
                      </a:endParaRPr>
                    </a:p>
                  </a:txBody>
                  <a:tcPr/>
                </a:tc>
                <a:tc>
                  <a:txBody>
                    <a:bodyPr/>
                    <a:lstStyle/>
                    <a:p>
                      <a:r>
                        <a:rPr lang="en-US" altLang="zh-CN" dirty="0" smtClean="0"/>
                        <a:t>-</a:t>
                      </a:r>
                      <a:endParaRPr lang="zh-CN" altLang="en-US" dirty="0">
                        <a:solidFill>
                          <a:schemeClr val="bg1"/>
                        </a:solidFill>
                        <a:latin typeface="+mn-ea"/>
                        <a:ea typeface="+mn-ea"/>
                      </a:endParaRPr>
                    </a:p>
                  </a:txBody>
                  <a:tcPr/>
                </a:tc>
              </a:tr>
              <a:tr h="370840">
                <a:tc>
                  <a:txBody>
                    <a:bodyPr/>
                    <a:lstStyle/>
                    <a:p>
                      <a:r>
                        <a:rPr lang="en-US" altLang="zh-CN" sz="1800" kern="1200" dirty="0" smtClean="0"/>
                        <a:t>CORD</a:t>
                      </a:r>
                      <a:endParaRPr lang="zh-CN" altLang="en-US" sz="1800" kern="1200" dirty="0">
                        <a:solidFill>
                          <a:schemeClr val="bg1"/>
                        </a:solidFill>
                        <a:latin typeface="+mn-lt"/>
                        <a:ea typeface="+mn-ea"/>
                        <a:cs typeface="+mn-cs"/>
                      </a:endParaRPr>
                    </a:p>
                  </a:txBody>
                  <a:tcPr/>
                </a:tc>
                <a:tc>
                  <a:txBody>
                    <a:bodyPr/>
                    <a:lstStyle/>
                    <a:p>
                      <a:r>
                        <a:rPr lang="en-US" altLang="zh-CN" dirty="0" smtClean="0"/>
                        <a:t>ONF</a:t>
                      </a:r>
                      <a:r>
                        <a:rPr lang="zh-CN" altLang="en-US" dirty="0" smtClean="0"/>
                        <a:t>组织</a:t>
                      </a:r>
                      <a:endParaRPr lang="zh-CN" altLang="en-US" dirty="0">
                        <a:solidFill>
                          <a:schemeClr val="bg1"/>
                        </a:solidFill>
                        <a:latin typeface="+mn-ea"/>
                        <a:ea typeface="+mn-ea"/>
                      </a:endParaRPr>
                    </a:p>
                  </a:txBody>
                  <a:tcPr/>
                </a:tc>
                <a:tc>
                  <a:txBody>
                    <a:bodyPr/>
                    <a:lstStyle/>
                    <a:p>
                      <a:r>
                        <a:rPr lang="zh-CN" altLang="en-US" dirty="0" smtClean="0"/>
                        <a:t>是</a:t>
                      </a:r>
                      <a:endParaRPr lang="zh-CN" altLang="en-US" dirty="0">
                        <a:solidFill>
                          <a:schemeClr val="bg1"/>
                        </a:solidFill>
                        <a:latin typeface="+mn-ea"/>
                        <a:ea typeface="+mn-ea"/>
                      </a:endParaRPr>
                    </a:p>
                  </a:txBody>
                  <a:tcPr/>
                </a:tc>
                <a:tc>
                  <a:txBody>
                    <a:bodyPr/>
                    <a:lstStyle/>
                    <a:p>
                      <a:r>
                        <a:rPr lang="en-US" altLang="zh-CN" dirty="0" smtClean="0"/>
                        <a:t>2018</a:t>
                      </a:r>
                      <a:endParaRPr lang="zh-CN" altLang="en-US" dirty="0">
                        <a:solidFill>
                          <a:schemeClr val="bg1"/>
                        </a:solidFill>
                        <a:latin typeface="+mn-ea"/>
                        <a:ea typeface="+mn-ea"/>
                      </a:endParaRPr>
                    </a:p>
                  </a:txBody>
                  <a:tcPr/>
                </a:tc>
                <a:tc>
                  <a:txBody>
                    <a:bodyPr/>
                    <a:lstStyle/>
                    <a:p>
                      <a:r>
                        <a:rPr lang="zh-CN" altLang="en-US" dirty="0" smtClean="0"/>
                        <a:t>面向运营商</a:t>
                      </a:r>
                      <a:endParaRPr lang="zh-CN" altLang="en-US" dirty="0">
                        <a:solidFill>
                          <a:schemeClr val="bg1"/>
                        </a:solidFill>
                        <a:latin typeface="+mn-ea"/>
                        <a:ea typeface="+mn-ea"/>
                      </a:endParaRPr>
                    </a:p>
                  </a:txBody>
                  <a:tcPr/>
                </a:tc>
                <a:tc>
                  <a:txBody>
                    <a:bodyPr/>
                    <a:lstStyle/>
                    <a:p>
                      <a:r>
                        <a:rPr lang="en-US" altLang="zh-CN" dirty="0" smtClean="0"/>
                        <a:t>Python</a:t>
                      </a:r>
                      <a:endParaRPr lang="zh-CN" altLang="en-US" dirty="0">
                        <a:solidFill>
                          <a:schemeClr val="bg1"/>
                        </a:solidFill>
                        <a:latin typeface="+mn-ea"/>
                        <a:ea typeface="+mn-ea"/>
                      </a:endParaRPr>
                    </a:p>
                  </a:txBody>
                  <a:tcPr/>
                </a:tc>
              </a:tr>
              <a:tr h="370840">
                <a:tc>
                  <a:txBody>
                    <a:bodyPr/>
                    <a:lstStyle/>
                    <a:p>
                      <a:r>
                        <a:rPr lang="en-US" altLang="zh-CN" sz="1800" kern="1200" dirty="0" smtClean="0"/>
                        <a:t>Azure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微软</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C#/Rust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AWS Greengrass</a:t>
                      </a:r>
                      <a:endParaRPr lang="zh-CN" altLang="en-US" sz="1800" kern="1200" dirty="0">
                        <a:solidFill>
                          <a:schemeClr val="bg1"/>
                        </a:solidFill>
                        <a:latin typeface="+mn-lt"/>
                        <a:ea typeface="+mn-ea"/>
                        <a:cs typeface="+mn-cs"/>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亚马逊</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2017</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Link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阿里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部分</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面向云边融合</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r h="370840">
                <a:tc>
                  <a:txBody>
                    <a:bodyPr/>
                    <a:lstStyle/>
                    <a:p>
                      <a:r>
                        <a:rPr lang="en-US" altLang="zh-CN" sz="1800" kern="1200" dirty="0" smtClean="0"/>
                        <a:t>Cloud IoT Edge</a:t>
                      </a:r>
                      <a:endParaRPr lang="zh-CN" altLang="en-US" sz="1800" kern="1200" dirty="0">
                        <a:solidFill>
                          <a:schemeClr val="bg1"/>
                        </a:solidFill>
                        <a:latin typeface="+mn-lt"/>
                        <a:ea typeface="+mn-ea"/>
                        <a:cs typeface="+mn-cs"/>
                      </a:endParaRPr>
                    </a:p>
                  </a:txBody>
                  <a:tcPr>
                    <a:solidFill>
                      <a:srgbClr val="2A7C60"/>
                    </a:solidFill>
                  </a:tcPr>
                </a:tc>
                <a:tc>
                  <a:txBody>
                    <a:bodyPr/>
                    <a:lstStyle/>
                    <a:p>
                      <a:r>
                        <a:rPr lang="zh-CN" altLang="en-US" dirty="0" smtClean="0"/>
                        <a:t>谷歌</a:t>
                      </a:r>
                      <a:endParaRPr lang="zh-CN" altLang="en-US" dirty="0">
                        <a:solidFill>
                          <a:schemeClr val="bg1"/>
                        </a:solidFill>
                        <a:latin typeface="+mn-ea"/>
                        <a:ea typeface="+mn-ea"/>
                      </a:endParaRPr>
                    </a:p>
                  </a:txBody>
                  <a:tcPr>
                    <a:solidFill>
                      <a:srgbClr val="2A7C60"/>
                    </a:solidFill>
                  </a:tcPr>
                </a:tc>
                <a:tc>
                  <a:txBody>
                    <a:bodyPr/>
                    <a:lstStyle/>
                    <a:p>
                      <a:r>
                        <a:rPr lang="zh-CN" altLang="en-US" dirty="0" smtClean="0"/>
                        <a:t>未知</a:t>
                      </a:r>
                      <a:endParaRPr lang="zh-CN" altLang="en-US" dirty="0">
                        <a:solidFill>
                          <a:schemeClr val="bg1"/>
                        </a:solidFill>
                        <a:latin typeface="+mn-ea"/>
                        <a:ea typeface="+mn-ea"/>
                      </a:endParaRPr>
                    </a:p>
                  </a:txBody>
                  <a:tcPr>
                    <a:solidFill>
                      <a:srgbClr val="2A7C60"/>
                    </a:solidFill>
                  </a:tcPr>
                </a:tc>
                <a:tc>
                  <a:txBody>
                    <a:bodyPr/>
                    <a:lstStyle/>
                    <a:p>
                      <a:r>
                        <a:rPr lang="en-US" altLang="zh-CN" dirty="0" smtClean="0"/>
                        <a:t>2018</a:t>
                      </a:r>
                      <a:endParaRPr lang="zh-CN" altLang="en-US" dirty="0">
                        <a:solidFill>
                          <a:schemeClr val="bg1"/>
                        </a:solidFill>
                        <a:latin typeface="+mn-ea"/>
                        <a:ea typeface="+mn-ea"/>
                      </a:endParaRPr>
                    </a:p>
                  </a:txBody>
                  <a:tcPr>
                    <a:solidFill>
                      <a:srgbClr val="2A7C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面向云边融合</a:t>
                      </a:r>
                      <a:endParaRPr lang="zh-CN" altLang="en-US" dirty="0" smtClean="0">
                        <a:solidFill>
                          <a:schemeClr val="bg1"/>
                        </a:solidFill>
                        <a:latin typeface="+mn-ea"/>
                        <a:ea typeface="+mn-ea"/>
                      </a:endParaRPr>
                    </a:p>
                  </a:txBody>
                  <a:tcPr>
                    <a:solidFill>
                      <a:srgbClr val="2A7C60"/>
                    </a:solidFill>
                  </a:tcPr>
                </a:tc>
                <a:tc>
                  <a:txBody>
                    <a:bodyPr/>
                    <a:lstStyle/>
                    <a:p>
                      <a:r>
                        <a:rPr lang="en-US" altLang="zh-CN" dirty="0" smtClean="0"/>
                        <a:t>-</a:t>
                      </a:r>
                      <a:endParaRPr lang="zh-CN" altLang="en-US" dirty="0">
                        <a:solidFill>
                          <a:schemeClr val="bg1"/>
                        </a:solidFill>
                        <a:latin typeface="+mn-ea"/>
                        <a:ea typeface="+mn-ea"/>
                      </a:endParaRPr>
                    </a:p>
                  </a:txBody>
                  <a:tcPr>
                    <a:solidFill>
                      <a:srgbClr val="2A7C60"/>
                    </a:solidFill>
                  </a:tcPr>
                </a:tc>
              </a:tr>
            </a:tbl>
          </a:graphicData>
        </a:graphic>
      </p:graphicFrame>
    </p:spTree>
    <p:extLst>
      <p:ext uri="{BB962C8B-B14F-4D97-AF65-F5344CB8AC3E}">
        <p14:creationId xmlns:p14="http://schemas.microsoft.com/office/powerpoint/2010/main" val="2275398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1</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边缘计算最新发展趋势</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27465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30</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en-US" altLang="zh-CN" sz="2400" dirty="0" smtClean="0">
                <a:solidFill>
                  <a:srgbClr val="2EBA7C"/>
                </a:solidFill>
                <a:latin typeface="黑体" panose="02010609060101010101" pitchFamily="49" charset="-122"/>
                <a:ea typeface="黑体" panose="02010609060101010101" pitchFamily="49" charset="-122"/>
              </a:rPr>
              <a:t>LF Edge</a:t>
            </a:r>
            <a:r>
              <a:rPr lang="zh-CN" altLang="en-US" sz="2400" dirty="0" smtClean="0">
                <a:solidFill>
                  <a:srgbClr val="2EBA7C"/>
                </a:solidFill>
                <a:latin typeface="黑体" panose="02010609060101010101" pitchFamily="49" charset="-122"/>
                <a:ea typeface="黑体" panose="02010609060101010101" pitchFamily="49" charset="-122"/>
              </a:rPr>
              <a:t>那些</a:t>
            </a:r>
            <a:r>
              <a:rPr lang="zh-CN" altLang="en-US" sz="2400" dirty="0">
                <a:solidFill>
                  <a:srgbClr val="2EBA7C"/>
                </a:solidFill>
                <a:latin typeface="黑体" panose="02010609060101010101" pitchFamily="49" charset="-122"/>
                <a:ea typeface="黑体" panose="02010609060101010101" pitchFamily="49" charset="-122"/>
              </a:rPr>
              <a:t>事</a:t>
            </a:r>
          </a:p>
        </p:txBody>
      </p:sp>
      <p:sp>
        <p:nvSpPr>
          <p:cNvPr id="7" name="矩形 6"/>
          <p:cNvSpPr/>
          <p:nvPr/>
        </p:nvSpPr>
        <p:spPr>
          <a:xfrm>
            <a:off x="202163" y="3513954"/>
            <a:ext cx="11433110" cy="2585323"/>
          </a:xfrm>
          <a:prstGeom prst="rect">
            <a:avLst/>
          </a:prstGeom>
          <a:ln>
            <a:solidFill>
              <a:srgbClr val="2A7C60"/>
            </a:solidFill>
          </a:ln>
        </p:spPr>
        <p:txBody>
          <a:bodyPr wrap="square">
            <a:spAutoFit/>
          </a:bodyPr>
          <a:lstStyle/>
          <a:p>
            <a:pPr>
              <a:lnSpc>
                <a:spcPct val="150000"/>
              </a:lnSpc>
            </a:pPr>
            <a:r>
              <a:rPr lang="en-US" altLang="zh-CN" dirty="0" smtClean="0">
                <a:solidFill>
                  <a:srgbClr val="2EBA7C"/>
                </a:solidFill>
                <a:latin typeface="黑体" panose="02010609060101010101" pitchFamily="49" charset="-122"/>
                <a:ea typeface="黑体" panose="02010609060101010101" pitchFamily="49" charset="-122"/>
              </a:rPr>
              <a:t>AWS</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Azure</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Google</a:t>
            </a:r>
            <a:r>
              <a:rPr lang="zh-CN" altLang="en-US" dirty="0" smtClean="0">
                <a:solidFill>
                  <a:srgbClr val="2EBA7C"/>
                </a:solidFill>
                <a:latin typeface="黑体" panose="02010609060101010101" pitchFamily="49" charset="-122"/>
                <a:ea typeface="黑体" panose="02010609060101010101" pitchFamily="49" charset="-122"/>
              </a:rPr>
              <a:t>，</a:t>
            </a:r>
            <a:r>
              <a:rPr lang="en-US" altLang="zh-CN" dirty="0" smtClean="0">
                <a:solidFill>
                  <a:srgbClr val="2EBA7C"/>
                </a:solidFill>
                <a:latin typeface="黑体" panose="02010609060101010101" pitchFamily="49" charset="-122"/>
                <a:ea typeface="黑体" panose="02010609060101010101" pitchFamily="49" charset="-122"/>
              </a:rPr>
              <a:t>IBM</a:t>
            </a:r>
            <a:r>
              <a:rPr lang="zh-CN" altLang="en-US" dirty="0" smtClean="0">
                <a:solidFill>
                  <a:srgbClr val="2EBA7C"/>
                </a:solidFill>
                <a:latin typeface="黑体" panose="02010609060101010101" pitchFamily="49" charset="-122"/>
                <a:ea typeface="黑体" panose="02010609060101010101" pitchFamily="49" charset="-122"/>
              </a:rPr>
              <a:t>，阿</a:t>
            </a:r>
            <a:r>
              <a:rPr lang="zh-CN" altLang="en-US" dirty="0">
                <a:solidFill>
                  <a:srgbClr val="2EBA7C"/>
                </a:solidFill>
                <a:latin typeface="黑体" panose="02010609060101010101" pitchFamily="49" charset="-122"/>
                <a:ea typeface="黑体" panose="02010609060101010101" pitchFamily="49" charset="-122"/>
              </a:rPr>
              <a:t>里云本质上都走上了一条云边一体化的路线，边缘计算框架本质上是云框架的下沉，换一句通俗的话说，如果你不开通云服务，就别想用边缘计算服务</a:t>
            </a:r>
            <a:r>
              <a:rPr lang="zh-CN" altLang="en-US" dirty="0" smtClean="0">
                <a:solidFill>
                  <a:srgbClr val="2EBA7C"/>
                </a:solidFill>
                <a:latin typeface="黑体" panose="02010609060101010101" pitchFamily="49" charset="-122"/>
                <a:ea typeface="黑体" panose="02010609060101010101" pitchFamily="49" charset="-122"/>
              </a:rPr>
              <a:t>；所以，云</a:t>
            </a:r>
            <a:r>
              <a:rPr lang="zh-CN" altLang="en-US" dirty="0">
                <a:solidFill>
                  <a:srgbClr val="2EBA7C"/>
                </a:solidFill>
                <a:latin typeface="黑体" panose="02010609060101010101" pitchFamily="49" charset="-122"/>
                <a:ea typeface="黑体" panose="02010609060101010101" pitchFamily="49" charset="-122"/>
              </a:rPr>
              <a:t>服务商选择的是一条相对封闭的路线，</a:t>
            </a:r>
            <a:r>
              <a:rPr lang="zh-CN" altLang="en-US" dirty="0" smtClean="0">
                <a:solidFill>
                  <a:srgbClr val="2EBA7C"/>
                </a:solidFill>
                <a:latin typeface="黑体" panose="02010609060101010101" pitchFamily="49" charset="-122"/>
                <a:ea typeface="黑体" panose="02010609060101010101" pitchFamily="49" charset="-122"/>
              </a:rPr>
              <a:t>必须使用</a:t>
            </a:r>
            <a:r>
              <a:rPr lang="zh-CN" altLang="en-US" dirty="0">
                <a:solidFill>
                  <a:srgbClr val="2EBA7C"/>
                </a:solidFill>
                <a:latin typeface="黑体" panose="02010609060101010101" pitchFamily="49" charset="-122"/>
                <a:ea typeface="黑体" panose="02010609060101010101" pitchFamily="49" charset="-122"/>
              </a:rPr>
              <a:t>云服务，</a:t>
            </a:r>
            <a:r>
              <a:rPr lang="zh-CN" altLang="en-US" dirty="0" smtClean="0">
                <a:solidFill>
                  <a:srgbClr val="2EBA7C"/>
                </a:solidFill>
                <a:latin typeface="黑体" panose="02010609060101010101" pitchFamily="49" charset="-122"/>
                <a:ea typeface="黑体" panose="02010609060101010101" pitchFamily="49" charset="-122"/>
              </a:rPr>
              <a:t>才能使用</a:t>
            </a:r>
            <a:r>
              <a:rPr lang="zh-CN" altLang="en-US" dirty="0">
                <a:solidFill>
                  <a:srgbClr val="2EBA7C"/>
                </a:solidFill>
                <a:latin typeface="黑体" panose="02010609060101010101" pitchFamily="49" charset="-122"/>
                <a:ea typeface="黑体" panose="02010609060101010101" pitchFamily="49" charset="-122"/>
              </a:rPr>
              <a:t>边缘计算，当然，选择怎样的硬件载体还是有自由的</a:t>
            </a:r>
            <a:r>
              <a:rPr lang="zh-CN" altLang="en-US" dirty="0" smtClean="0">
                <a:solidFill>
                  <a:srgbClr val="2EBA7C"/>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但是</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Linux </a:t>
            </a:r>
            <a:r>
              <a:rPr lang="en-US" altLang="zh-CN" dirty="0" smtClean="0">
                <a:solidFill>
                  <a:schemeClr val="bg1"/>
                </a:solidFill>
                <a:latin typeface="黑体" panose="02010609060101010101" pitchFamily="49" charset="-122"/>
                <a:ea typeface="黑体" panose="02010609060101010101" pitchFamily="49" charset="-122"/>
              </a:rPr>
              <a:t>Foundation</a:t>
            </a:r>
            <a:r>
              <a:rPr lang="zh-CN" altLang="en-US" dirty="0" smtClean="0">
                <a:solidFill>
                  <a:schemeClr val="bg1"/>
                </a:solidFill>
                <a:latin typeface="黑体" panose="02010609060101010101" pitchFamily="49" charset="-122"/>
                <a:ea typeface="黑体" panose="02010609060101010101" pitchFamily="49" charset="-122"/>
              </a:rPr>
              <a:t>却</a:t>
            </a:r>
            <a:r>
              <a:rPr lang="zh-CN" altLang="en-US" dirty="0">
                <a:solidFill>
                  <a:schemeClr val="bg1"/>
                </a:solidFill>
                <a:latin typeface="黑体" panose="02010609060101010101" pitchFamily="49" charset="-122"/>
                <a:ea typeface="黑体" panose="02010609060101010101" pitchFamily="49" charset="-122"/>
              </a:rPr>
              <a:t>拥有完全不同的见解，边缘计算不是云服务的小妾，边缘计算有它的用武之地，有自己的应用场景，边缘计算能够独立开展运算服务，值得拥有独立的运算框架，所以，</a:t>
            </a:r>
            <a:r>
              <a:rPr lang="en-US" altLang="zh-CN" dirty="0">
                <a:solidFill>
                  <a:schemeClr val="bg1"/>
                </a:solidFill>
                <a:latin typeface="黑体" panose="02010609060101010101" pitchFamily="49" charset="-122"/>
                <a:ea typeface="黑体" panose="02010609060101010101" pitchFamily="49" charset="-122"/>
              </a:rPr>
              <a:t>Linux </a:t>
            </a:r>
            <a:r>
              <a:rPr lang="en-US" altLang="zh-CN" dirty="0" smtClean="0">
                <a:solidFill>
                  <a:schemeClr val="bg1"/>
                </a:solidFill>
                <a:latin typeface="黑体" panose="02010609060101010101" pitchFamily="49" charset="-122"/>
                <a:ea typeface="黑体" panose="02010609060101010101" pitchFamily="49" charset="-122"/>
              </a:rPr>
              <a:t>Foundation</a:t>
            </a:r>
            <a:r>
              <a:rPr lang="zh-CN" altLang="en-US" dirty="0" smtClean="0">
                <a:solidFill>
                  <a:schemeClr val="bg1"/>
                </a:solidFill>
                <a:latin typeface="黑体" panose="02010609060101010101" pitchFamily="49" charset="-122"/>
                <a:ea typeface="黑体" panose="02010609060101010101" pitchFamily="49" charset="-122"/>
              </a:rPr>
              <a:t>发展</a:t>
            </a:r>
            <a:r>
              <a:rPr lang="zh-CN" altLang="en-US" dirty="0">
                <a:solidFill>
                  <a:schemeClr val="bg1"/>
                </a:solidFill>
                <a:latin typeface="黑体" panose="02010609060101010101" pitchFamily="49" charset="-122"/>
                <a:ea typeface="黑体" panose="02010609060101010101" pitchFamily="49" charset="-122"/>
              </a:rPr>
              <a:t>了一整套独立于任何厂家和系统的边缘计算框架</a:t>
            </a:r>
            <a:r>
              <a:rPr lang="zh-CN" altLang="en-US" dirty="0" smtClean="0">
                <a:solidFill>
                  <a:schemeClr val="bg1"/>
                </a:solidFill>
                <a:latin typeface="黑体" panose="02010609060101010101" pitchFamily="49" charset="-122"/>
                <a:ea typeface="黑体" panose="02010609060101010101" pitchFamily="49" charset="-122"/>
              </a:rPr>
              <a:t>。理念</a:t>
            </a:r>
            <a:r>
              <a:rPr lang="zh-CN" altLang="en-US" dirty="0">
                <a:solidFill>
                  <a:schemeClr val="bg1"/>
                </a:solidFill>
                <a:latin typeface="黑体" panose="02010609060101010101" pitchFamily="49" charset="-122"/>
                <a:ea typeface="黑体" panose="02010609060101010101" pitchFamily="49" charset="-122"/>
              </a:rPr>
              <a:t>上的冲突，才是阵营间最大的冲突，最终谁能</a:t>
            </a:r>
            <a:r>
              <a:rPr lang="zh-CN" altLang="en-US" dirty="0" smtClean="0">
                <a:solidFill>
                  <a:schemeClr val="bg1"/>
                </a:solidFill>
                <a:latin typeface="黑体" panose="02010609060101010101" pitchFamily="49" charset="-122"/>
                <a:ea typeface="黑体" panose="02010609060101010101" pitchFamily="49" charset="-122"/>
              </a:rPr>
              <a:t>取胜呢？</a:t>
            </a:r>
            <a:endParaRPr lang="zh-CN" altLang="en-US"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202163" y="1076140"/>
            <a:ext cx="11433110"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2019</a:t>
            </a:r>
            <a:r>
              <a:rPr lang="zh-CN" altLang="en-US" dirty="0">
                <a:solidFill>
                  <a:schemeClr val="bg1"/>
                </a:solidFill>
                <a:latin typeface="黑体" panose="02010609060101010101" pitchFamily="49" charset="-122"/>
                <a:ea typeface="黑体" panose="02010609060101010101" pitchFamily="49" charset="-122"/>
              </a:rPr>
              <a:t>年</a:t>
            </a:r>
            <a:r>
              <a:rPr lang="en-US" altLang="zh-CN" dirty="0">
                <a:solidFill>
                  <a:schemeClr val="bg1"/>
                </a:solidFill>
                <a:latin typeface="黑体" panose="02010609060101010101" pitchFamily="49" charset="-122"/>
                <a:ea typeface="黑体" panose="02010609060101010101" pitchFamily="49" charset="-122"/>
              </a:rPr>
              <a:t>1</a:t>
            </a:r>
            <a:r>
              <a:rPr lang="zh-CN" altLang="en-US" dirty="0">
                <a:solidFill>
                  <a:schemeClr val="bg1"/>
                </a:solidFill>
                <a:latin typeface="黑体" panose="02010609060101010101" pitchFamily="49" charset="-122"/>
                <a:ea typeface="黑体" panose="02010609060101010101" pitchFamily="49" charset="-122"/>
              </a:rPr>
              <a:t>月</a:t>
            </a:r>
            <a:r>
              <a:rPr lang="en-US" altLang="zh-CN" dirty="0">
                <a:solidFill>
                  <a:schemeClr val="bg1"/>
                </a:solidFill>
                <a:latin typeface="黑体" panose="02010609060101010101" pitchFamily="49" charset="-122"/>
                <a:ea typeface="黑体" panose="02010609060101010101" pitchFamily="49" charset="-122"/>
              </a:rPr>
              <a:t>24</a:t>
            </a:r>
            <a:r>
              <a:rPr lang="zh-CN" altLang="en-US" dirty="0">
                <a:solidFill>
                  <a:schemeClr val="bg1"/>
                </a:solidFill>
                <a:latin typeface="黑体" panose="02010609060101010101" pitchFamily="49" charset="-122"/>
                <a:ea typeface="黑体" panose="02010609060101010101" pitchFamily="49" charset="-122"/>
              </a:rPr>
              <a:t>日，</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基金会在旧金山宣布成立针对边缘计算的</a:t>
            </a:r>
            <a:r>
              <a:rPr lang="en-US" altLang="zh-CN" dirty="0">
                <a:solidFill>
                  <a:schemeClr val="bg1"/>
                </a:solidFill>
                <a:latin typeface="黑体" panose="02010609060101010101" pitchFamily="49" charset="-122"/>
                <a:ea typeface="黑体" panose="02010609060101010101" pitchFamily="49" charset="-122"/>
              </a:rPr>
              <a:t>LF </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smtClean="0">
                <a:solidFill>
                  <a:schemeClr val="bg1"/>
                </a:solidFill>
                <a:latin typeface="黑体" panose="02010609060101010101" pitchFamily="49" charset="-122"/>
                <a:ea typeface="黑体" panose="02010609060101010101" pitchFamily="49" charset="-122"/>
              </a:rPr>
              <a:t>Linux Foundry Edge</a:t>
            </a:r>
            <a:r>
              <a:rPr lang="zh-CN" altLang="en-US" dirty="0" smtClean="0">
                <a:solidFill>
                  <a:schemeClr val="bg1"/>
                </a:solidFill>
                <a:latin typeface="黑体" panose="02010609060101010101" pitchFamily="49" charset="-122"/>
                <a:ea typeface="黑体" panose="02010609060101010101" pitchFamily="49" charset="-122"/>
              </a:rPr>
              <a:t>）基金会</a:t>
            </a:r>
            <a:r>
              <a:rPr lang="zh-CN" altLang="en-US" dirty="0">
                <a:solidFill>
                  <a:schemeClr val="bg1"/>
                </a:solidFill>
                <a:latin typeface="黑体" panose="02010609060101010101" pitchFamily="49" charset="-122"/>
                <a:ea typeface="黑体" panose="02010609060101010101" pitchFamily="49" charset="-122"/>
              </a:rPr>
              <a:t>。新的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基金会旨在为边缘计算的各种应用类型制定统一的软件堆栈、术语定义及开发框架，并促进边缘计算领域在底层形成架构上的统一，从而推动整个行业的快速发展</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202163" y="2400997"/>
            <a:ext cx="11433110" cy="923330"/>
          </a:xfrm>
          <a:prstGeom prst="rect">
            <a:avLst/>
          </a:prstGeom>
        </p:spPr>
        <p:txBody>
          <a:bodyPr wrap="square">
            <a:spAutoFit/>
          </a:bodyPr>
          <a:lstStyle/>
          <a:p>
            <a:pPr>
              <a:lnSpc>
                <a:spcPct val="150000"/>
              </a:lnSpc>
            </a:pPr>
            <a:r>
              <a:rPr lang="zh-CN" altLang="en-US" dirty="0">
                <a:solidFill>
                  <a:schemeClr val="bg1"/>
                </a:solidFill>
                <a:latin typeface="黑体" panose="02010609060101010101" pitchFamily="49" charset="-122"/>
                <a:ea typeface="黑体" panose="02010609060101010101" pitchFamily="49" charset="-122"/>
              </a:rPr>
              <a:t>国内百度、华为、腾讯是</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的首要成员，但阿里缺席了</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牵头的</a:t>
            </a:r>
            <a:r>
              <a:rPr lang="en-US" altLang="zh-CN" dirty="0">
                <a:solidFill>
                  <a:schemeClr val="bg1"/>
                </a:solidFill>
                <a:latin typeface="黑体" panose="02010609060101010101" pitchFamily="49" charset="-122"/>
                <a:ea typeface="黑体" panose="02010609060101010101" pitchFamily="49" charset="-122"/>
              </a:rPr>
              <a:t>LF Edge</a:t>
            </a:r>
            <a:r>
              <a:rPr lang="zh-CN" altLang="en-US" dirty="0">
                <a:solidFill>
                  <a:schemeClr val="bg1"/>
                </a:solidFill>
                <a:latin typeface="黑体" panose="02010609060101010101" pitchFamily="49" charset="-122"/>
                <a:ea typeface="黑体" panose="02010609060101010101" pitchFamily="49" charset="-122"/>
              </a:rPr>
              <a:t>基金会，同样</a:t>
            </a:r>
            <a:r>
              <a:rPr lang="en-US" altLang="zh-CN" dirty="0">
                <a:solidFill>
                  <a:schemeClr val="bg1"/>
                </a:solidFill>
                <a:latin typeface="黑体" panose="02010609060101010101" pitchFamily="49" charset="-122"/>
                <a:ea typeface="黑体" panose="02010609060101010101" pitchFamily="49" charset="-122"/>
              </a:rPr>
              <a:t>AWS</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Azure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Google</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IBM</a:t>
            </a:r>
            <a:r>
              <a:rPr lang="zh-CN" altLang="en-US" dirty="0">
                <a:solidFill>
                  <a:schemeClr val="bg1"/>
                </a:solidFill>
                <a:latin typeface="黑体" panose="02010609060101010101" pitchFamily="49" charset="-122"/>
                <a:ea typeface="黑体" panose="02010609060101010101" pitchFamily="49" charset="-122"/>
              </a:rPr>
              <a:t>都不在名单当中，而除此外，几乎所有的科技巨擘都非常给</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组织面子</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2915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31</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边缘计算平台能力集</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endParaRPr lang="zh-CN" altLang="en-US" dirty="0">
              <a:latin typeface="黑体" panose="02010609060101010101" pitchFamily="49" charset="-122"/>
              <a:ea typeface="黑体" panose="02010609060101010101" pitchFamily="49" charset="-122"/>
            </a:endParaRP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9485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32</a:t>
            </a:fld>
            <a:endParaRPr lang="zh-CN" altLang="en-US"/>
          </a:p>
        </p:txBody>
      </p:sp>
      <p:sp>
        <p:nvSpPr>
          <p:cNvPr id="5" name="文本框 4"/>
          <p:cNvSpPr txBox="1"/>
          <p:nvPr/>
        </p:nvSpPr>
        <p:spPr>
          <a:xfrm>
            <a:off x="505689" y="270738"/>
            <a:ext cx="6091054"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304799" y="971472"/>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KubeEdge</a:t>
            </a:r>
            <a:r>
              <a:rPr lang="zh-CN" altLang="en-US" dirty="0" smtClean="0">
                <a:solidFill>
                  <a:schemeClr val="bg1"/>
                </a:solidFill>
                <a:latin typeface="黑体" panose="02010609060101010101" pitchFamily="49" charset="-122"/>
                <a:ea typeface="黑体" panose="02010609060101010101" pitchFamily="49" charset="-122"/>
              </a:rPr>
              <a:t>是华为开源的系统，目前已经捐赠给</a:t>
            </a:r>
            <a:r>
              <a:rPr lang="en-US" altLang="zh-CN" dirty="0">
                <a:solidFill>
                  <a:schemeClr val="bg1"/>
                </a:solidFill>
                <a:latin typeface="黑体" panose="02010609060101010101" pitchFamily="49" charset="-122"/>
                <a:ea typeface="黑体" panose="02010609060101010101" pitchFamily="49" charset="-122"/>
              </a:rPr>
              <a:t>L</a:t>
            </a:r>
            <a:r>
              <a:rPr lang="en-US" altLang="zh-CN" dirty="0" smtClean="0">
                <a:solidFill>
                  <a:schemeClr val="bg1"/>
                </a:solidFill>
                <a:latin typeface="黑体" panose="02010609060101010101" pitchFamily="49" charset="-122"/>
                <a:ea typeface="黑体" panose="02010609060101010101" pitchFamily="49" charset="-122"/>
              </a:rPr>
              <a:t>inux</a:t>
            </a:r>
            <a:r>
              <a:rPr lang="zh-CN" altLang="en-US" dirty="0" smtClean="0">
                <a:solidFill>
                  <a:schemeClr val="bg1"/>
                </a:solidFill>
                <a:latin typeface="黑体" panose="02010609060101010101" pitchFamily="49" charset="-122"/>
                <a:ea typeface="黑体" panose="02010609060101010101" pitchFamily="49" charset="-122"/>
              </a:rPr>
              <a:t>基金会旗下的</a:t>
            </a:r>
            <a:r>
              <a:rPr lang="en-US" altLang="zh-CN" dirty="0" smtClean="0">
                <a:solidFill>
                  <a:schemeClr val="bg1"/>
                </a:solidFill>
                <a:latin typeface="黑体" panose="02010609060101010101" pitchFamily="49" charset="-122"/>
                <a:ea typeface="黑体" panose="02010609060101010101" pitchFamily="49" charset="-122"/>
              </a:rPr>
              <a:t>CNCF</a:t>
            </a:r>
            <a:r>
              <a:rPr lang="zh-CN" altLang="en-US" dirty="0" smtClean="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Cloud Native Computing Foundation</a:t>
            </a:r>
            <a:r>
              <a:rPr lang="zh-CN" altLang="en-US" dirty="0" smtClean="0">
                <a:solidFill>
                  <a:schemeClr val="bg1"/>
                </a:solidFill>
                <a:latin typeface="黑体" panose="02010609060101010101" pitchFamily="49" charset="-122"/>
                <a:ea typeface="黑体" panose="02010609060101010101" pitchFamily="49" charset="-122"/>
              </a:rPr>
              <a:t>）社区。它将原生容器化应用编排和设备管理功能</a:t>
            </a:r>
            <a:r>
              <a:rPr lang="zh-CN" altLang="en-US" dirty="0">
                <a:solidFill>
                  <a:schemeClr val="bg1"/>
                </a:solidFill>
                <a:latin typeface="黑体" panose="02010609060101010101" pitchFamily="49" charset="-122"/>
                <a:ea typeface="黑体" panose="02010609060101010101" pitchFamily="49" charset="-122"/>
              </a:rPr>
              <a:t>扩展到</a:t>
            </a:r>
            <a:r>
              <a:rPr lang="en-US" altLang="zh-CN" dirty="0" smtClean="0">
                <a:solidFill>
                  <a:schemeClr val="bg1"/>
                </a:solidFill>
                <a:latin typeface="黑体" panose="02010609060101010101" pitchFamily="49" charset="-122"/>
                <a:ea typeface="黑体" panose="02010609060101010101" pitchFamily="49" charset="-122"/>
              </a:rPr>
              <a:t>Edge</a:t>
            </a:r>
            <a:r>
              <a:rPr lang="zh-CN" altLang="en-US" dirty="0" smtClean="0">
                <a:solidFill>
                  <a:schemeClr val="bg1"/>
                </a:solidFill>
                <a:latin typeface="黑体" panose="02010609060101010101" pitchFamily="49" charset="-122"/>
                <a:ea typeface="黑体" panose="02010609060101010101" pitchFamily="49" charset="-122"/>
              </a:rPr>
              <a:t>主机，基于</a:t>
            </a:r>
            <a:r>
              <a:rPr lang="en-US" altLang="zh-CN" dirty="0" smtClean="0">
                <a:solidFill>
                  <a:schemeClr val="bg1"/>
                </a:solidFill>
                <a:latin typeface="黑体" panose="02010609060101010101" pitchFamily="49" charset="-122"/>
                <a:ea typeface="黑体" panose="02010609060101010101" pitchFamily="49" charset="-122"/>
              </a:rPr>
              <a:t>Kubernetes</a:t>
            </a:r>
            <a:r>
              <a:rPr lang="zh-CN" altLang="en-US" dirty="0">
                <a:solidFill>
                  <a:schemeClr val="bg1"/>
                </a:solidFill>
                <a:latin typeface="黑体" panose="02010609060101010101" pitchFamily="49" charset="-122"/>
                <a:ea typeface="黑体" panose="02010609060101010101" pitchFamily="49" charset="-122"/>
              </a:rPr>
              <a:t>构建</a:t>
            </a:r>
            <a:r>
              <a:rPr lang="zh-CN" altLang="en-US" dirty="0" smtClean="0">
                <a:solidFill>
                  <a:schemeClr val="bg1"/>
                </a:solidFill>
                <a:latin typeface="黑体" panose="02010609060101010101" pitchFamily="49" charset="-122"/>
                <a:ea typeface="黑体" panose="02010609060101010101" pitchFamily="49" charset="-122"/>
              </a:rPr>
              <a:t>，提供了云和边开发的基础</a:t>
            </a:r>
            <a:r>
              <a:rPr lang="zh-CN" altLang="en-US" dirty="0">
                <a:solidFill>
                  <a:schemeClr val="bg1"/>
                </a:solidFill>
                <a:latin typeface="黑体" panose="02010609060101010101" pitchFamily="49" charset="-122"/>
                <a:ea typeface="黑体" panose="02010609060101010101" pitchFamily="49" charset="-122"/>
              </a:rPr>
              <a:t>设施</a:t>
            </a:r>
            <a:r>
              <a:rPr lang="zh-CN" altLang="en-US" dirty="0" smtClean="0">
                <a:solidFill>
                  <a:schemeClr val="bg1"/>
                </a:solidFill>
                <a:latin typeface="黑体" panose="02010609060101010101" pitchFamily="49" charset="-122"/>
                <a:ea typeface="黑体" panose="02010609060101010101" pitchFamily="49" charset="-122"/>
              </a:rPr>
              <a:t>。它是一</a:t>
            </a:r>
            <a:r>
              <a:rPr lang="zh-CN" altLang="en-US" dirty="0">
                <a:solidFill>
                  <a:schemeClr val="bg1"/>
                </a:solidFill>
                <a:latin typeface="黑体" panose="02010609060101010101" pitchFamily="49" charset="-122"/>
                <a:ea typeface="黑体" panose="02010609060101010101" pitchFamily="49" charset="-122"/>
              </a:rPr>
              <a:t>个从云到边缘再到设备的完整开源</a:t>
            </a:r>
            <a:r>
              <a:rPr lang="zh-CN" altLang="en-US" dirty="0" smtClean="0">
                <a:solidFill>
                  <a:schemeClr val="bg1"/>
                </a:solidFill>
                <a:latin typeface="黑体" panose="02010609060101010101" pitchFamily="49" charset="-122"/>
                <a:ea typeface="黑体" panose="02010609060101010101" pitchFamily="49" charset="-122"/>
              </a:rPr>
              <a:t>边缘计算平台</a:t>
            </a:r>
            <a:r>
              <a:rPr lang="zh-CN" altLang="en-US" dirty="0">
                <a:solidFill>
                  <a:schemeClr val="bg1"/>
                </a:solidFill>
                <a:latin typeface="黑体" panose="02010609060101010101" pitchFamily="49" charset="-122"/>
                <a:ea typeface="黑体" panose="02010609060101010101" pitchFamily="49" charset="-122"/>
              </a:rPr>
              <a:t>，消除了用户厂商绑定的</a:t>
            </a:r>
            <a:r>
              <a:rPr lang="zh-CN" altLang="en-US" dirty="0" smtClean="0">
                <a:solidFill>
                  <a:schemeClr val="bg1"/>
                </a:solidFill>
                <a:latin typeface="黑体" panose="02010609060101010101" pitchFamily="49" charset="-122"/>
                <a:ea typeface="黑体" panose="02010609060101010101" pitchFamily="49" charset="-122"/>
              </a:rPr>
              <a:t>顾虑。</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190500" y="2418846"/>
            <a:ext cx="5381625" cy="35247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特点</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完全开放 </a:t>
            </a:r>
            <a:r>
              <a:rPr lang="en-US" altLang="zh-CN" sz="1600" dirty="0">
                <a:solidFill>
                  <a:schemeClr val="bg1"/>
                </a:solidFill>
                <a:latin typeface="黑体" panose="02010609060101010101" pitchFamily="49" charset="-122"/>
                <a:ea typeface="黑体" panose="02010609060101010101" pitchFamily="49" charset="-122"/>
              </a:rPr>
              <a:t>- Edge Core</a:t>
            </a:r>
            <a:r>
              <a:rPr lang="zh-CN" altLang="en-US" sz="1600" dirty="0">
                <a:solidFill>
                  <a:schemeClr val="bg1"/>
                </a:solidFill>
                <a:latin typeface="黑体" panose="02010609060101010101" pitchFamily="49" charset="-122"/>
                <a:ea typeface="黑体" panose="02010609060101010101" pitchFamily="49" charset="-122"/>
              </a:rPr>
              <a:t>和</a:t>
            </a:r>
            <a:r>
              <a:rPr lang="en-US" altLang="zh-CN" sz="1600" dirty="0">
                <a:solidFill>
                  <a:schemeClr val="bg1"/>
                </a:solidFill>
                <a:latin typeface="黑体" panose="02010609060101010101" pitchFamily="49" charset="-122"/>
                <a:ea typeface="黑体" panose="02010609060101010101" pitchFamily="49" charset="-122"/>
              </a:rPr>
              <a:t>Cloud Core</a:t>
            </a:r>
            <a:r>
              <a:rPr lang="zh-CN" altLang="en-US" sz="1600" dirty="0">
                <a:solidFill>
                  <a:schemeClr val="bg1"/>
                </a:solidFill>
                <a:latin typeface="黑体" panose="02010609060101010101" pitchFamily="49" charset="-122"/>
                <a:ea typeface="黑体" panose="02010609060101010101" pitchFamily="49" charset="-122"/>
              </a:rPr>
              <a:t>都是开源的；</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离线模式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即使与云断开连接，</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也可以运行；</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基于</a:t>
            </a:r>
            <a:r>
              <a:rPr lang="en-US" altLang="zh-CN" sz="1600" dirty="0">
                <a:solidFill>
                  <a:srgbClr val="2A7C60"/>
                </a:solidFill>
                <a:latin typeface="黑体" panose="02010609060101010101" pitchFamily="49" charset="-122"/>
                <a:ea typeface="黑体" panose="02010609060101010101" pitchFamily="49" charset="-122"/>
              </a:rPr>
              <a:t>Kubernetes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节点，集群，应用程序和设备管理；</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可扩展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容器化，微服务；</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资源优化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可以在资源不足的情况下运行，边缘云上资源的优化利用；</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跨平台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无感知；可以在私有，公共和混合云中工作；</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数据与分析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支持数据管理，数据分析管道引擎；</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异构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可以支持</a:t>
            </a:r>
            <a:r>
              <a:rPr lang="en-US" altLang="zh-CN" sz="1600" dirty="0">
                <a:solidFill>
                  <a:schemeClr val="bg1"/>
                </a:solidFill>
                <a:latin typeface="黑体" panose="02010609060101010101" pitchFamily="49" charset="-122"/>
                <a:ea typeface="黑体" panose="02010609060101010101" pitchFamily="49" charset="-122"/>
              </a:rPr>
              <a:t>x86</a:t>
            </a:r>
            <a:r>
              <a:rPr lang="zh-CN" altLang="en-US" sz="1600" dirty="0">
                <a:solidFill>
                  <a:schemeClr val="bg1"/>
                </a:solidFill>
                <a:latin typeface="黑体" panose="02010609060101010101" pitchFamily="49" charset="-122"/>
                <a:ea typeface="黑体" panose="02010609060101010101" pitchFamily="49" charset="-122"/>
              </a:rPr>
              <a:t>，</a:t>
            </a:r>
            <a:r>
              <a:rPr lang="en-US" altLang="zh-CN" sz="1600" dirty="0">
                <a:solidFill>
                  <a:schemeClr val="bg1"/>
                </a:solidFill>
                <a:latin typeface="黑体" panose="02010609060101010101" pitchFamily="49" charset="-122"/>
                <a:ea typeface="黑体" panose="02010609060101010101" pitchFamily="49" charset="-122"/>
              </a:rPr>
              <a:t>ARM</a:t>
            </a:r>
            <a:r>
              <a:rPr lang="zh-CN" altLang="en-US" sz="1600" dirty="0">
                <a:solidFill>
                  <a:schemeClr val="bg1"/>
                </a:solidFill>
                <a:latin typeface="黑体" panose="02010609060101010101" pitchFamily="49" charset="-122"/>
                <a:ea typeface="黑体" panose="02010609060101010101" pitchFamily="49" charset="-122"/>
              </a:rPr>
              <a:t>；</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基于</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的设备加成，应用程序部署等开发；</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易于维护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升级，回滚，监视，警报等</a:t>
            </a:r>
            <a:r>
              <a:rPr lang="zh-CN" altLang="en-US" dirty="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5981700" y="2418846"/>
            <a:ext cx="6067424" cy="352475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优势</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边缘计算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通过在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上运行的业务逻辑</a:t>
            </a:r>
            <a:r>
              <a:rPr lang="zh-CN" altLang="en-US" sz="1600" dirty="0" smtClean="0">
                <a:solidFill>
                  <a:schemeClr val="bg1"/>
                </a:solidFill>
                <a:latin typeface="黑体" panose="02010609060101010101" pitchFamily="49" charset="-122"/>
                <a:ea typeface="黑体" panose="02010609060101010101" pitchFamily="49" charset="-122"/>
              </a:rPr>
              <a:t>，可以保护更大数量的数据，并可以在数据产生的地方进行处理。</a:t>
            </a:r>
            <a:r>
              <a:rPr lang="zh-CN" altLang="en-US" sz="1600" dirty="0">
                <a:solidFill>
                  <a:schemeClr val="bg1"/>
                </a:solidFill>
                <a:latin typeface="黑体" panose="02010609060101010101" pitchFamily="49" charset="-122"/>
                <a:ea typeface="黑体" panose="02010609060101010101" pitchFamily="49" charset="-122"/>
              </a:rPr>
              <a:t>这减少了网络带宽需求以及边缘和云之间的消耗</a:t>
            </a:r>
            <a:r>
              <a:rPr lang="zh-CN" altLang="en-US" sz="1600" dirty="0" smtClean="0">
                <a:solidFill>
                  <a:schemeClr val="bg1"/>
                </a:solidFill>
                <a:latin typeface="黑体" panose="02010609060101010101" pitchFamily="49" charset="-122"/>
                <a:ea typeface="黑体" panose="02010609060101010101" pitchFamily="49" charset="-122"/>
              </a:rPr>
              <a:t>。提高</a:t>
            </a:r>
            <a:r>
              <a:rPr lang="zh-CN" altLang="en-US" sz="1600" dirty="0">
                <a:solidFill>
                  <a:schemeClr val="bg1"/>
                </a:solidFill>
                <a:latin typeface="黑体" panose="02010609060101010101" pitchFamily="49" charset="-122"/>
                <a:ea typeface="黑体" panose="02010609060101010101" pitchFamily="49" charset="-122"/>
              </a:rPr>
              <a:t>响应速度，降低成本并保护客户的数据</a:t>
            </a:r>
            <a:r>
              <a:rPr lang="zh-CN" altLang="en-US" sz="1600" dirty="0" smtClean="0">
                <a:solidFill>
                  <a:schemeClr val="bg1"/>
                </a:solidFill>
                <a:latin typeface="黑体" panose="02010609060101010101" pitchFamily="49" charset="-122"/>
                <a:ea typeface="黑体" panose="02010609060101010101" pitchFamily="49" charset="-122"/>
              </a:rPr>
              <a:t>隐私；</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简化开发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开发人员可以编写基于常规</a:t>
            </a:r>
            <a:r>
              <a:rPr lang="en-US" altLang="zh-CN" sz="1600" dirty="0">
                <a:solidFill>
                  <a:schemeClr val="bg1"/>
                </a:solidFill>
                <a:latin typeface="黑体" panose="02010609060101010101" pitchFamily="49" charset="-122"/>
                <a:ea typeface="黑体" panose="02010609060101010101" pitchFamily="49" charset="-122"/>
              </a:rPr>
              <a:t>http</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mqtt</a:t>
            </a:r>
            <a:r>
              <a:rPr lang="zh-CN" altLang="en-US" sz="1600" dirty="0">
                <a:solidFill>
                  <a:schemeClr val="bg1"/>
                </a:solidFill>
                <a:latin typeface="黑体" panose="02010609060101010101" pitchFamily="49" charset="-122"/>
                <a:ea typeface="黑体" panose="02010609060101010101" pitchFamily="49" charset="-122"/>
              </a:rPr>
              <a:t>的应用程序，对其进行容器化，然后在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Cloud</a:t>
            </a:r>
            <a:r>
              <a:rPr lang="zh-CN" altLang="en-US" sz="1600" dirty="0">
                <a:solidFill>
                  <a:schemeClr val="bg1"/>
                </a:solidFill>
                <a:latin typeface="黑体" panose="02010609060101010101" pitchFamily="49" charset="-122"/>
                <a:ea typeface="黑体" panose="02010609060101010101" pitchFamily="49" charset="-122"/>
              </a:rPr>
              <a:t>中的任何位置运行它们中的更合适的一</a:t>
            </a:r>
            <a:r>
              <a:rPr lang="zh-CN" altLang="en-US" sz="1600" dirty="0" smtClean="0">
                <a:solidFill>
                  <a:schemeClr val="bg1"/>
                </a:solidFill>
                <a:latin typeface="黑体" panose="02010609060101010101" pitchFamily="49" charset="-122"/>
                <a:ea typeface="黑体" panose="02010609060101010101" pitchFamily="49" charset="-122"/>
              </a:rPr>
              <a:t>个；</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Kubernetes</a:t>
            </a:r>
            <a:r>
              <a:rPr lang="zh-CN" altLang="en-US" sz="1600" dirty="0">
                <a:solidFill>
                  <a:srgbClr val="2A7C60"/>
                </a:solidFill>
                <a:latin typeface="黑体" panose="02010609060101010101" pitchFamily="49" charset="-122"/>
                <a:ea typeface="黑体" panose="02010609060101010101" pitchFamily="49" charset="-122"/>
              </a:rPr>
              <a:t>原生支持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借助</a:t>
            </a:r>
            <a:r>
              <a:rPr lang="en-US" altLang="zh-CN" sz="1600" dirty="0">
                <a:solidFill>
                  <a:schemeClr val="bg1"/>
                </a:solidFill>
                <a:latin typeface="黑体" panose="02010609060101010101" pitchFamily="49" charset="-122"/>
                <a:ea typeface="黑体" panose="02010609060101010101" pitchFamily="49" charset="-122"/>
              </a:rPr>
              <a:t>KubeEdge</a:t>
            </a:r>
            <a:r>
              <a:rPr lang="zh-CN" altLang="en-US" sz="1600" dirty="0">
                <a:solidFill>
                  <a:schemeClr val="bg1"/>
                </a:solidFill>
                <a:latin typeface="黑体" panose="02010609060101010101" pitchFamily="49" charset="-122"/>
                <a:ea typeface="黑体" panose="02010609060101010101" pitchFamily="49" charset="-122"/>
              </a:rPr>
              <a:t>，用户可以在</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节点上编排应用，管理设备并监视应用和设备状态，就像云中的传统</a:t>
            </a:r>
            <a:r>
              <a:rPr lang="en-US" altLang="zh-CN" sz="1600" dirty="0">
                <a:solidFill>
                  <a:schemeClr val="bg1"/>
                </a:solidFill>
                <a:latin typeface="黑体" panose="02010609060101010101" pitchFamily="49" charset="-122"/>
                <a:ea typeface="黑体" panose="02010609060101010101" pitchFamily="49" charset="-122"/>
              </a:rPr>
              <a:t>Kubernetes</a:t>
            </a:r>
            <a:r>
              <a:rPr lang="zh-CN" altLang="en-US" sz="1600" dirty="0">
                <a:solidFill>
                  <a:schemeClr val="bg1"/>
                </a:solidFill>
                <a:latin typeface="黑体" panose="02010609060101010101" pitchFamily="49" charset="-122"/>
                <a:ea typeface="黑体" panose="02010609060101010101" pitchFamily="49" charset="-122"/>
              </a:rPr>
              <a:t>集群</a:t>
            </a:r>
            <a:r>
              <a:rPr lang="zh-CN" altLang="en-US" sz="1600" dirty="0" smtClean="0">
                <a:solidFill>
                  <a:schemeClr val="bg1"/>
                </a:solidFill>
                <a:latin typeface="黑体" panose="02010609060101010101" pitchFamily="49" charset="-122"/>
                <a:ea typeface="黑体" panose="02010609060101010101" pitchFamily="49" charset="-122"/>
              </a:rPr>
              <a:t>一样；</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丰富</a:t>
            </a:r>
            <a:r>
              <a:rPr lang="zh-CN" altLang="en-US" sz="1600" dirty="0" smtClean="0">
                <a:solidFill>
                  <a:srgbClr val="2A7C60"/>
                </a:solidFill>
                <a:latin typeface="黑体" panose="02010609060101010101" pitchFamily="49" charset="-122"/>
                <a:ea typeface="黑体" panose="02010609060101010101" pitchFamily="49" charset="-122"/>
              </a:rPr>
              <a:t>的</a:t>
            </a:r>
            <a:r>
              <a:rPr lang="zh-CN" altLang="en-US" sz="1600" dirty="0">
                <a:solidFill>
                  <a:srgbClr val="2A7C60"/>
                </a:solidFill>
                <a:latin typeface="黑体" panose="02010609060101010101" pitchFamily="49" charset="-122"/>
                <a:ea typeface="黑体" panose="02010609060101010101" pitchFamily="49" charset="-122"/>
              </a:rPr>
              <a:t>应用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可以轻松地将现有的复杂</a:t>
            </a:r>
            <a:r>
              <a:rPr lang="zh-CN" altLang="en-US" sz="1600" dirty="0" smtClean="0">
                <a:solidFill>
                  <a:schemeClr val="bg1"/>
                </a:solidFill>
                <a:latin typeface="黑体" panose="02010609060101010101" pitchFamily="49" charset="-122"/>
                <a:ea typeface="黑体" panose="02010609060101010101" pitchFamily="49" charset="-122"/>
              </a:rPr>
              <a:t>机器学习、图像识别、事件</a:t>
            </a:r>
            <a:r>
              <a:rPr lang="zh-CN" altLang="en-US" sz="1600" dirty="0">
                <a:solidFill>
                  <a:schemeClr val="bg1"/>
                </a:solidFill>
                <a:latin typeface="黑体" panose="02010609060101010101" pitchFamily="49" charset="-122"/>
                <a:ea typeface="黑体" panose="02010609060101010101" pitchFamily="49" charset="-122"/>
              </a:rPr>
              <a:t>处理和其他高级</a:t>
            </a:r>
            <a:r>
              <a:rPr lang="zh-CN" altLang="en-US" sz="1600" dirty="0" smtClean="0">
                <a:solidFill>
                  <a:schemeClr val="bg1"/>
                </a:solidFill>
                <a:latin typeface="黑体" panose="02010609060101010101" pitchFamily="49" charset="-122"/>
                <a:ea typeface="黑体" panose="02010609060101010101" pitchFamily="49" charset="-122"/>
              </a:rPr>
              <a:t>应用程序部署</a:t>
            </a:r>
            <a:r>
              <a:rPr lang="zh-CN" altLang="en-US" sz="1600" dirty="0">
                <a:solidFill>
                  <a:schemeClr val="bg1"/>
                </a:solidFill>
                <a:latin typeface="黑体" panose="02010609060101010101" pitchFamily="49" charset="-122"/>
                <a:ea typeface="黑体" panose="02010609060101010101" pitchFamily="49" charset="-122"/>
              </a:rPr>
              <a:t>到</a:t>
            </a:r>
            <a:r>
              <a:rPr lang="en-US" altLang="zh-CN" sz="1600" dirty="0">
                <a:solidFill>
                  <a:schemeClr val="bg1"/>
                </a:solidFill>
                <a:latin typeface="黑体" panose="02010609060101010101" pitchFamily="49" charset="-122"/>
                <a:ea typeface="黑体" panose="02010609060101010101" pitchFamily="49" charset="-122"/>
              </a:rPr>
              <a:t>Edge</a:t>
            </a:r>
            <a:r>
              <a:rPr lang="zh-CN" altLang="en-US" sz="1600" dirty="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840016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33</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smtClean="0">
                <a:solidFill>
                  <a:schemeClr val="bg1"/>
                </a:solidFill>
                <a:latin typeface="黑体" panose="02010609060101010101" pitchFamily="49" charset="-122"/>
                <a:ea typeface="黑体" panose="02010609060101010101" pitchFamily="49" charset="-122"/>
              </a:rPr>
              <a:t>边缘端</a:t>
            </a:r>
            <a:r>
              <a:rPr lang="en-US" altLang="zh-CN" b="1" i="1" dirty="0" smtClean="0">
                <a:solidFill>
                  <a:schemeClr val="bg1"/>
                </a:solidFill>
                <a:latin typeface="黑体" panose="02010609060101010101" pitchFamily="49" charset="-122"/>
                <a:ea typeface="黑体" panose="02010609060101010101" pitchFamily="49" charset="-122"/>
              </a:rPr>
              <a:t>(edge core)</a:t>
            </a:r>
            <a:r>
              <a:rPr lang="zh-CN" altLang="en-US" b="1" dirty="0" smtClean="0">
                <a:solidFill>
                  <a:schemeClr val="bg1"/>
                </a:solidFill>
                <a:latin typeface="黑体" panose="02010609060101010101" pitchFamily="49" charset="-122"/>
                <a:ea typeface="黑体" panose="02010609060101010101" pitchFamily="49" charset="-122"/>
              </a:rPr>
              <a:t>：</a:t>
            </a:r>
            <a:endParaRPr lang="zh-CN" altLang="en-US" b="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Edged</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运行在边缘上</a:t>
            </a:r>
            <a:r>
              <a:rPr lang="en-US" altLang="zh-CN" sz="1600" dirty="0" smtClean="0">
                <a:solidFill>
                  <a:schemeClr val="bg1"/>
                </a:solidFill>
                <a:latin typeface="黑体" panose="02010609060101010101" pitchFamily="49" charset="-122"/>
                <a:ea typeface="黑体" panose="02010609060101010101" pitchFamily="49" charset="-122"/>
              </a:rPr>
              <a:t>K8s</a:t>
            </a:r>
            <a:r>
              <a:rPr lang="zh-CN" altLang="en-US" sz="1600" dirty="0" smtClean="0">
                <a:solidFill>
                  <a:schemeClr val="bg1"/>
                </a:solidFill>
                <a:latin typeface="黑体" panose="02010609060101010101" pitchFamily="49" charset="-122"/>
                <a:ea typeface="黑体" panose="02010609060101010101" pitchFamily="49" charset="-122"/>
              </a:rPr>
              <a:t>代理</a:t>
            </a:r>
            <a:r>
              <a:rPr lang="zh-CN" altLang="en-US" sz="1600" dirty="0">
                <a:solidFill>
                  <a:schemeClr val="bg1"/>
                </a:solidFill>
                <a:latin typeface="黑体" panose="02010609060101010101" pitchFamily="49" charset="-122"/>
                <a:ea typeface="黑体" panose="02010609060101010101" pitchFamily="49" charset="-122"/>
              </a:rPr>
              <a:t>，可以帮助用户在边缘节点上部署</a:t>
            </a:r>
            <a:r>
              <a:rPr lang="zh-CN" altLang="en-US" sz="1600" dirty="0" smtClean="0">
                <a:solidFill>
                  <a:schemeClr val="bg1"/>
                </a:solidFill>
                <a:latin typeface="黑体" panose="02010609060101010101" pitchFamily="49" charset="-122"/>
                <a:ea typeface="黑体" panose="02010609060101010101" pitchFamily="49" charset="-122"/>
              </a:rPr>
              <a:t>容器应用，用户可以在云端使用</a:t>
            </a:r>
            <a:r>
              <a:rPr lang="en-US" altLang="zh-CN" sz="1600" dirty="0" smtClean="0">
                <a:solidFill>
                  <a:schemeClr val="bg1"/>
                </a:solidFill>
                <a:latin typeface="黑体" panose="02010609060101010101" pitchFamily="49" charset="-122"/>
                <a:ea typeface="黑体" panose="02010609060101010101" pitchFamily="49" charset="-122"/>
              </a:rPr>
              <a:t>kubectl</a:t>
            </a:r>
            <a:r>
              <a:rPr lang="zh-CN" altLang="en-US" sz="1600" dirty="0" smtClean="0">
                <a:solidFill>
                  <a:schemeClr val="bg1"/>
                </a:solidFill>
                <a:latin typeface="黑体" panose="02010609060101010101" pitchFamily="49" charset="-122"/>
                <a:ea typeface="黑体" panose="02010609060101010101" pitchFamily="49" charset="-122"/>
              </a:rPr>
              <a:t>工具启动容器应用，这节省了很多部署、升级精力；</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EdgeHub</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的客户端，负责和云端通信；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EventBus</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一个</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客户端，负责与</a:t>
            </a:r>
            <a:r>
              <a:rPr lang="en-US" altLang="zh-CN" sz="1600" dirty="0" smtClean="0">
                <a:solidFill>
                  <a:schemeClr val="bg1"/>
                </a:solidFill>
                <a:latin typeface="黑体" panose="02010609060101010101" pitchFamily="49" charset="-122"/>
                <a:ea typeface="黑体" panose="02010609060101010101" pitchFamily="49" charset="-122"/>
              </a:rPr>
              <a:t>MQTT</a:t>
            </a:r>
            <a:r>
              <a:rPr lang="zh-CN" altLang="en-US" sz="1600" dirty="0" smtClean="0">
                <a:solidFill>
                  <a:schemeClr val="bg1"/>
                </a:solidFill>
                <a:latin typeface="黑体" panose="02010609060101010101" pitchFamily="49" charset="-122"/>
                <a:ea typeface="黑体" panose="02010609060101010101" pitchFamily="49" charset="-122"/>
              </a:rPr>
              <a:t>服务器交互，为其他组件提供了发布和订阅功能；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DeviceTwin</a:t>
            </a:r>
            <a:r>
              <a:rPr lang="en-US" altLang="zh-CN" sz="16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负责</a:t>
            </a:r>
            <a:r>
              <a:rPr lang="zh-CN" altLang="en-US" sz="1600" dirty="0">
                <a:solidFill>
                  <a:schemeClr val="bg1"/>
                </a:solidFill>
                <a:latin typeface="黑体" panose="02010609060101010101" pitchFamily="49" charset="-122"/>
                <a:ea typeface="黑体" panose="02010609060101010101" pitchFamily="49" charset="-122"/>
              </a:rPr>
              <a:t>存储设备</a:t>
            </a:r>
            <a:r>
              <a:rPr lang="zh-CN" altLang="en-US" sz="1600" dirty="0" smtClean="0">
                <a:solidFill>
                  <a:schemeClr val="bg1"/>
                </a:solidFill>
                <a:latin typeface="黑体" panose="02010609060101010101" pitchFamily="49" charset="-122"/>
                <a:ea typeface="黑体" panose="02010609060101010101" pitchFamily="49" charset="-122"/>
              </a:rPr>
              <a:t>状态，在</a:t>
            </a:r>
            <a:r>
              <a:rPr lang="zh-CN" altLang="en-US" sz="1600" dirty="0">
                <a:solidFill>
                  <a:schemeClr val="bg1"/>
                </a:solidFill>
                <a:latin typeface="黑体" panose="02010609060101010101" pitchFamily="49" charset="-122"/>
                <a:ea typeface="黑体" panose="02010609060101010101" pitchFamily="49" charset="-122"/>
              </a:rPr>
              <a:t>边缘和云之间同步</a:t>
            </a:r>
            <a:r>
              <a:rPr lang="zh-CN" altLang="en-US" sz="1600" dirty="0" smtClean="0">
                <a:solidFill>
                  <a:schemeClr val="bg1"/>
                </a:solidFill>
                <a:latin typeface="黑体" panose="02010609060101010101" pitchFamily="49" charset="-122"/>
                <a:ea typeface="黑体" panose="02010609060101010101" pitchFamily="49" charset="-122"/>
              </a:rPr>
              <a:t>设备状态及孪生信息</a:t>
            </a:r>
            <a:r>
              <a:rPr lang="zh-CN" altLang="en-US" sz="1600" dirty="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MetaManager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Edged</a:t>
            </a:r>
            <a:r>
              <a:rPr lang="zh-CN" altLang="en-US" sz="1600" dirty="0" smtClean="0">
                <a:solidFill>
                  <a:schemeClr val="bg1"/>
                </a:solidFill>
                <a:latin typeface="黑体" panose="02010609060101010101" pitchFamily="49" charset="-122"/>
                <a:ea typeface="黑体" panose="02010609060101010101" pitchFamily="49" charset="-122"/>
              </a:rPr>
              <a:t>和</a:t>
            </a:r>
            <a:r>
              <a:rPr lang="en-US" altLang="zh-CN" sz="1600" dirty="0" smtClean="0">
                <a:solidFill>
                  <a:schemeClr val="bg1"/>
                </a:solidFill>
                <a:latin typeface="黑体" panose="02010609060101010101" pitchFamily="49" charset="-122"/>
                <a:ea typeface="黑体" panose="02010609060101010101" pitchFamily="49" charset="-122"/>
              </a:rPr>
              <a:t>EdgeHub</a:t>
            </a:r>
            <a:r>
              <a:rPr lang="zh-CN" altLang="en-US" sz="1600" dirty="0">
                <a:solidFill>
                  <a:schemeClr val="bg1"/>
                </a:solidFill>
                <a:latin typeface="黑体" panose="02010609060101010101" pitchFamily="49" charset="-122"/>
                <a:ea typeface="黑体" panose="02010609060101010101" pitchFamily="49" charset="-122"/>
              </a:rPr>
              <a:t>之间的消息</a:t>
            </a:r>
            <a:r>
              <a:rPr lang="zh-CN" altLang="en-US" sz="1600" dirty="0" smtClean="0">
                <a:solidFill>
                  <a:schemeClr val="bg1"/>
                </a:solidFill>
                <a:latin typeface="黑体" panose="02010609060101010101" pitchFamily="49" charset="-122"/>
                <a:ea typeface="黑体" panose="02010609060101010101" pitchFamily="49" charset="-122"/>
              </a:rPr>
              <a:t>处理器</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还</a:t>
            </a:r>
            <a:r>
              <a:rPr lang="zh-CN" altLang="en-US" sz="1600" dirty="0">
                <a:solidFill>
                  <a:schemeClr val="bg1"/>
                </a:solidFill>
                <a:latin typeface="黑体" panose="02010609060101010101" pitchFamily="49" charset="-122"/>
                <a:ea typeface="黑体" panose="02010609060101010101" pitchFamily="49" charset="-122"/>
              </a:rPr>
              <a:t>负责将元数据存储到轻量级</a:t>
            </a:r>
            <a:r>
              <a:rPr lang="zh-CN" altLang="en-US" sz="1600" dirty="0" smtClean="0">
                <a:solidFill>
                  <a:schemeClr val="bg1"/>
                </a:solidFill>
                <a:latin typeface="黑体" panose="02010609060101010101" pitchFamily="49" charset="-122"/>
                <a:ea typeface="黑体" panose="02010609060101010101" pitchFamily="49" charset="-122"/>
              </a:rPr>
              <a:t>数据库</a:t>
            </a:r>
            <a:r>
              <a:rPr lang="en-US" altLang="zh-CN" sz="1600" dirty="0" smtClean="0">
                <a:solidFill>
                  <a:schemeClr val="bg1"/>
                </a:solidFill>
                <a:latin typeface="黑体" panose="02010609060101010101" pitchFamily="49" charset="-122"/>
                <a:ea typeface="黑体" panose="02010609060101010101" pitchFamily="49" charset="-122"/>
              </a:rPr>
              <a:t>(SQLite)</a:t>
            </a:r>
            <a:r>
              <a:rPr lang="zh-CN" altLang="en-US" sz="1600" dirty="0" smtClean="0">
                <a:solidFill>
                  <a:schemeClr val="bg1"/>
                </a:solidFill>
                <a:latin typeface="黑体" panose="02010609060101010101" pitchFamily="49" charset="-122"/>
                <a:ea typeface="黑体" panose="02010609060101010101" pitchFamily="49" charset="-122"/>
              </a:rPr>
              <a:t>或</a:t>
            </a:r>
            <a:r>
              <a:rPr lang="zh-CN" altLang="en-US" sz="1600" dirty="0">
                <a:solidFill>
                  <a:schemeClr val="bg1"/>
                </a:solidFill>
                <a:latin typeface="黑体" panose="02010609060101010101" pitchFamily="49" charset="-122"/>
                <a:ea typeface="黑体" panose="02010609060101010101" pitchFamily="49" charset="-122"/>
              </a:rPr>
              <a:t>从中检索</a:t>
            </a:r>
            <a:r>
              <a:rPr lang="zh-CN" altLang="en-US" sz="1600" dirty="0" smtClean="0">
                <a:solidFill>
                  <a:schemeClr val="bg1"/>
                </a:solidFill>
                <a:latin typeface="黑体" panose="02010609060101010101" pitchFamily="49" charset="-122"/>
                <a:ea typeface="黑体" panose="02010609060101010101" pitchFamily="49" charset="-122"/>
              </a:rPr>
              <a:t>元数据；</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Mapper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用于连接和控制设备，负责协议转换。</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smtClean="0">
              <a:solidFill>
                <a:schemeClr val="bg1"/>
              </a:solidFill>
              <a:latin typeface="黑体" panose="02010609060101010101" pitchFamily="49" charset="-122"/>
              <a:ea typeface="黑体" panose="02010609060101010101" pitchFamily="49" charset="-122"/>
            </a:endParaRPr>
          </a:p>
          <a:p>
            <a:r>
              <a:rPr lang="zh-CN" altLang="en-US" b="1" i="1" dirty="0" smtClean="0">
                <a:solidFill>
                  <a:schemeClr val="bg1"/>
                </a:solidFill>
                <a:latin typeface="黑体" panose="02010609060101010101" pitchFamily="49" charset="-122"/>
                <a:ea typeface="黑体" panose="02010609060101010101" pitchFamily="49" charset="-122"/>
              </a:rPr>
              <a:t>云端</a:t>
            </a:r>
            <a:r>
              <a:rPr lang="en-US" altLang="zh-CN" b="1" i="1" dirty="0" smtClean="0">
                <a:solidFill>
                  <a:schemeClr val="bg1"/>
                </a:solidFill>
                <a:latin typeface="黑体" panose="02010609060101010101" pitchFamily="49" charset="-122"/>
                <a:ea typeface="黑体" panose="02010609060101010101" pitchFamily="49" charset="-122"/>
              </a:rPr>
              <a:t>(cloud core)</a:t>
            </a:r>
            <a:r>
              <a:rPr lang="zh-CN" altLang="en-US" b="1" i="1" dirty="0" smtClean="0">
                <a:solidFill>
                  <a:schemeClr val="bg1"/>
                </a:solidFill>
                <a:latin typeface="黑体" panose="02010609060101010101" pitchFamily="49" charset="-122"/>
                <a:ea typeface="黑体" panose="02010609060101010101" pitchFamily="49" charset="-122"/>
              </a:rPr>
              <a:t>：</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CloudHub</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基于</a:t>
            </a:r>
            <a:r>
              <a:rPr lang="en-US" altLang="zh-CN" sz="1600" dirty="0" smtClean="0">
                <a:solidFill>
                  <a:schemeClr val="bg1"/>
                </a:solidFill>
                <a:latin typeface="黑体" panose="02010609060101010101" pitchFamily="49" charset="-122"/>
                <a:ea typeface="黑体" panose="02010609060101010101" pitchFamily="49" charset="-122"/>
              </a:rPr>
              <a:t>websocket</a:t>
            </a:r>
            <a:r>
              <a:rPr lang="zh-CN" altLang="en-US" sz="1600" dirty="0" smtClean="0">
                <a:solidFill>
                  <a:schemeClr val="bg1"/>
                </a:solidFill>
                <a:latin typeface="黑体" panose="02010609060101010101" pitchFamily="49" charset="-122"/>
                <a:ea typeface="黑体" panose="02010609060101010101" pitchFamily="49" charset="-122"/>
              </a:rPr>
              <a:t>的服务端，负责和边缘通信；</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smtClean="0">
                <a:solidFill>
                  <a:srgbClr val="2A7C60"/>
                </a:solidFill>
                <a:latin typeface="黑体" panose="02010609060101010101" pitchFamily="49" charset="-122"/>
                <a:ea typeface="黑体" panose="02010609060101010101" pitchFamily="49" charset="-122"/>
              </a:rPr>
              <a:t>EdgeController</a:t>
            </a:r>
            <a:r>
              <a:rPr lang="en-US" altLang="zh-CN" sz="1600" dirty="0" smtClean="0">
                <a:solidFill>
                  <a:schemeClr val="bg1"/>
                </a:solidFill>
                <a:latin typeface="黑体" panose="02010609060101010101" pitchFamily="49" charset="-122"/>
                <a:ea typeface="黑体" panose="02010609060101010101" pitchFamily="49" charset="-122"/>
              </a:rPr>
              <a:t>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是</a:t>
            </a:r>
            <a:r>
              <a:rPr lang="en-US" altLang="zh-CN" sz="1600" dirty="0" smtClean="0">
                <a:solidFill>
                  <a:schemeClr val="bg1"/>
                </a:solidFill>
                <a:latin typeface="黑体" panose="02010609060101010101" pitchFamily="49" charset="-122"/>
                <a:ea typeface="黑体" panose="02010609060101010101" pitchFamily="49" charset="-122"/>
              </a:rPr>
              <a:t>Kubernetes API</a:t>
            </a:r>
            <a:r>
              <a:rPr lang="zh-CN" altLang="en-US" sz="1600" dirty="0" smtClean="0">
                <a:solidFill>
                  <a:schemeClr val="bg1"/>
                </a:solidFill>
                <a:latin typeface="黑体" panose="02010609060101010101" pitchFamily="49" charset="-122"/>
                <a:ea typeface="黑体" panose="02010609060101010101" pitchFamily="49" charset="-122"/>
              </a:rPr>
              <a:t>服务和</a:t>
            </a:r>
            <a:r>
              <a:rPr lang="en-US" altLang="zh-CN" sz="1600" dirty="0" smtClean="0">
                <a:solidFill>
                  <a:schemeClr val="bg1"/>
                </a:solidFill>
                <a:latin typeface="黑体" panose="02010609060101010101" pitchFamily="49" charset="-122"/>
                <a:ea typeface="黑体" panose="02010609060101010101" pitchFamily="49" charset="-122"/>
              </a:rPr>
              <a:t>edge core</a:t>
            </a:r>
            <a:r>
              <a:rPr lang="zh-CN" altLang="en-US" sz="1600" dirty="0" smtClean="0">
                <a:solidFill>
                  <a:schemeClr val="bg1"/>
                </a:solidFill>
                <a:latin typeface="黑体" panose="02010609060101010101" pitchFamily="49" charset="-122"/>
                <a:ea typeface="黑体" panose="02010609060101010101" pitchFamily="49" charset="-122"/>
              </a:rPr>
              <a:t>桥梁；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DeviceController</a:t>
            </a:r>
            <a:r>
              <a:rPr lang="en-US" altLang="zh-CN" sz="1600" dirty="0" smtClean="0">
                <a:solidFill>
                  <a:schemeClr val="bg1"/>
                </a:solidFill>
                <a:latin typeface="黑体" panose="02010609060101010101" pitchFamily="49" charset="-122"/>
                <a:ea typeface="黑体" panose="02010609060101010101" pitchFamily="49" charset="-122"/>
              </a:rPr>
              <a:t> – </a:t>
            </a:r>
            <a:r>
              <a:rPr lang="zh-CN" altLang="en-US" sz="1600" dirty="0" smtClean="0">
                <a:solidFill>
                  <a:schemeClr val="bg1"/>
                </a:solidFill>
                <a:latin typeface="黑体" panose="02010609060101010101" pitchFamily="49" charset="-122"/>
                <a:ea typeface="黑体" panose="02010609060101010101" pitchFamily="49" charset="-122"/>
              </a:rPr>
              <a:t>负责设备的管理。</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6185578" y="1235074"/>
            <a:ext cx="5774397" cy="4772025"/>
          </a:xfrm>
          <a:prstGeom prst="rect">
            <a:avLst/>
          </a:prstGeom>
        </p:spPr>
      </p:pic>
      <p:pic>
        <p:nvPicPr>
          <p:cNvPr id="7" name="图片 6"/>
          <p:cNvPicPr>
            <a:picLocks noChangeAspect="1"/>
          </p:cNvPicPr>
          <p:nvPr/>
        </p:nvPicPr>
        <p:blipFill>
          <a:blip r:embed="rId3"/>
          <a:stretch>
            <a:fillRect/>
          </a:stretch>
        </p:blipFill>
        <p:spPr>
          <a:xfrm>
            <a:off x="6203621" y="1235074"/>
            <a:ext cx="451143" cy="402371"/>
          </a:xfrm>
          <a:prstGeom prst="rect">
            <a:avLst/>
          </a:prstGeom>
        </p:spPr>
      </p:pic>
    </p:spTree>
    <p:extLst>
      <p:ext uri="{BB962C8B-B14F-4D97-AF65-F5344CB8AC3E}">
        <p14:creationId xmlns:p14="http://schemas.microsoft.com/office/powerpoint/2010/main" val="34926309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34</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KubeEdge</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endParaRPr lang="zh-CN" altLang="en-US" dirty="0">
              <a:latin typeface="黑体" panose="02010609060101010101" pitchFamily="49" charset="-122"/>
              <a:ea typeface="黑体" panose="02010609060101010101" pitchFamily="49" charset="-122"/>
            </a:endParaRP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endParaRPr lang="zh-CN" altLang="en-US" sz="1400" dirty="0">
                  <a:latin typeface="黑体" panose="02010609060101010101" pitchFamily="49" charset="-122"/>
                  <a:ea typeface="黑体" panose="02010609060101010101" pitchFamily="49" charset="-122"/>
                </a:endParaRP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11396902" cy="307777"/>
          </a:xfrm>
          <a:prstGeom prst="rect">
            <a:avLst/>
          </a:prstGeom>
          <a:noFill/>
        </p:spPr>
        <p:txBody>
          <a:bodyPr wrap="none" rtlCol="0">
            <a:spAutoFit/>
          </a:bodyPr>
          <a:lstStyle/>
          <a:p>
            <a:r>
              <a:rPr lang="zh-CN" altLang="en-US" sz="1400" i="1" dirty="0" smtClean="0">
                <a:solidFill>
                  <a:schemeClr val="bg1"/>
                </a:solidFill>
              </a:rPr>
              <a:t>*需要特别说明的是，需要配合华为云智能边缘平台</a:t>
            </a:r>
            <a:r>
              <a:rPr lang="en-US" altLang="zh-CN" sz="1400" i="1" dirty="0" smtClean="0">
                <a:solidFill>
                  <a:schemeClr val="bg1"/>
                </a:solidFill>
              </a:rPr>
              <a:t>IEF</a:t>
            </a:r>
            <a:r>
              <a:rPr lang="zh-CN" altLang="en-US" sz="1400" i="1" dirty="0">
                <a:solidFill>
                  <a:schemeClr val="bg1"/>
                </a:solidFill>
              </a:rPr>
              <a:t>才可以</a:t>
            </a:r>
            <a:r>
              <a:rPr lang="zh-CN" altLang="en-US" sz="1400" i="1" dirty="0" smtClean="0">
                <a:solidFill>
                  <a:schemeClr val="bg1"/>
                </a:solidFill>
              </a:rPr>
              <a:t>将流计算、数据分析、</a:t>
            </a:r>
            <a:r>
              <a:rPr lang="en-US" altLang="zh-CN" sz="1400" i="1" dirty="0" smtClean="0">
                <a:solidFill>
                  <a:schemeClr val="bg1"/>
                </a:solidFill>
              </a:rPr>
              <a:t>AI</a:t>
            </a:r>
            <a:r>
              <a:rPr lang="zh-CN" altLang="en-US" sz="1400" i="1" dirty="0" smtClean="0">
                <a:solidFill>
                  <a:schemeClr val="bg1"/>
                </a:solidFill>
              </a:rPr>
              <a:t>推理等容器应用下发到边缘，</a:t>
            </a:r>
            <a:r>
              <a:rPr lang="en-US" altLang="zh-CN" sz="1400" i="1" dirty="0" smtClean="0">
                <a:solidFill>
                  <a:schemeClr val="bg1"/>
                </a:solidFill>
              </a:rPr>
              <a:t>KubeEdge</a:t>
            </a:r>
            <a:r>
              <a:rPr lang="zh-CN" altLang="en-US" sz="1400" i="1" dirty="0" smtClean="0">
                <a:solidFill>
                  <a:schemeClr val="bg1"/>
                </a:solidFill>
              </a:rPr>
              <a:t>本身是不具备的。</a:t>
            </a:r>
            <a:endParaRPr lang="zh-CN" altLang="en-US" sz="1400" i="1" dirty="0">
              <a:solidFill>
                <a:schemeClr val="bg1"/>
              </a:solidFill>
            </a:endParaRPr>
          </a:p>
        </p:txBody>
      </p:sp>
    </p:spTree>
    <p:extLst>
      <p:ext uri="{BB962C8B-B14F-4D97-AF65-F5344CB8AC3E}">
        <p14:creationId xmlns:p14="http://schemas.microsoft.com/office/powerpoint/2010/main" val="12855056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35</a:t>
            </a:fld>
            <a:endParaRPr lang="zh-CN" altLang="en-US"/>
          </a:p>
        </p:txBody>
      </p:sp>
      <p:sp>
        <p:nvSpPr>
          <p:cNvPr id="5" name="文本框 4"/>
          <p:cNvSpPr txBox="1"/>
          <p:nvPr/>
        </p:nvSpPr>
        <p:spPr>
          <a:xfrm>
            <a:off x="505689" y="270738"/>
            <a:ext cx="5990361"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a:t>
            </a:r>
            <a:r>
              <a:rPr lang="en-US" altLang="zh-CN" sz="2400" dirty="0" smtClean="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1/3</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304799" y="971472"/>
            <a:ext cx="11655176" cy="923330"/>
          </a:xfrm>
          <a:prstGeom prst="rect">
            <a:avLst/>
          </a:prstGeom>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Baetyl</a:t>
            </a:r>
            <a:r>
              <a:rPr lang="zh-CN" altLang="en-US" dirty="0" smtClean="0">
                <a:solidFill>
                  <a:schemeClr val="bg1"/>
                </a:solidFill>
                <a:latin typeface="黑体" panose="02010609060101010101" pitchFamily="49" charset="-122"/>
                <a:ea typeface="黑体" panose="02010609060101010101" pitchFamily="49" charset="-122"/>
              </a:rPr>
              <a:t>是</a:t>
            </a:r>
            <a:r>
              <a:rPr lang="en-US" altLang="zh-CN" dirty="0" smtClean="0">
                <a:solidFill>
                  <a:schemeClr val="bg1"/>
                </a:solidFill>
                <a:latin typeface="黑体" panose="02010609060101010101" pitchFamily="49" charset="-122"/>
                <a:ea typeface="黑体" panose="02010609060101010101" pitchFamily="49" charset="-122"/>
              </a:rPr>
              <a:t>LF Edge</a:t>
            </a:r>
            <a:r>
              <a:rPr lang="zh-CN" altLang="en-US" dirty="0" smtClean="0">
                <a:solidFill>
                  <a:schemeClr val="bg1"/>
                </a:solidFill>
                <a:latin typeface="黑体" panose="02010609060101010101" pitchFamily="49" charset="-122"/>
                <a:ea typeface="黑体" panose="02010609060101010101" pitchFamily="49" charset="-122"/>
              </a:rPr>
              <a:t>旗下</a:t>
            </a:r>
            <a:r>
              <a:rPr lang="zh-CN" altLang="en-US" dirty="0">
                <a:solidFill>
                  <a:schemeClr val="bg1"/>
                </a:solidFill>
                <a:latin typeface="黑体" panose="02010609060101010101" pitchFamily="49" charset="-122"/>
                <a:ea typeface="黑体" panose="02010609060101010101" pitchFamily="49" charset="-122"/>
              </a:rPr>
              <a:t>的边缘计算项目，旨在将云计算能力拓展至用户现场</a:t>
            </a:r>
            <a:r>
              <a:rPr lang="zh-CN" altLang="en-US" dirty="0" smtClean="0">
                <a:solidFill>
                  <a:schemeClr val="bg1"/>
                </a:solidFill>
                <a:latin typeface="黑体" panose="02010609060101010101" pitchFamily="49" charset="-122"/>
                <a:ea typeface="黑体" panose="02010609060101010101" pitchFamily="49" charset="-122"/>
              </a:rPr>
              <a:t>。提供</a:t>
            </a:r>
            <a:r>
              <a:rPr lang="zh-CN" altLang="en-US" dirty="0">
                <a:solidFill>
                  <a:schemeClr val="bg1"/>
                </a:solidFill>
                <a:latin typeface="黑体" panose="02010609060101010101" pitchFamily="49" charset="-122"/>
                <a:ea typeface="黑体" panose="02010609060101010101" pitchFamily="49" charset="-122"/>
              </a:rPr>
              <a:t>临时离线、低延时的计算服务，包括设备接入、消息路由、数据遥传、函数计算</a:t>
            </a:r>
            <a:r>
              <a:rPr lang="zh-CN" altLang="en-US" dirty="0" smtClean="0">
                <a:solidFill>
                  <a:schemeClr val="bg1"/>
                </a:solidFill>
                <a:latin typeface="黑体" panose="02010609060101010101" pitchFamily="49" charset="-122"/>
                <a:ea typeface="黑体" panose="02010609060101010101" pitchFamily="49" charset="-122"/>
              </a:rPr>
              <a:t>、状态</a:t>
            </a:r>
            <a:r>
              <a:rPr lang="zh-CN" altLang="en-US" dirty="0">
                <a:solidFill>
                  <a:schemeClr val="bg1"/>
                </a:solidFill>
                <a:latin typeface="黑体" panose="02010609060101010101" pitchFamily="49" charset="-122"/>
                <a:ea typeface="黑体" panose="02010609060101010101" pitchFamily="49" charset="-122"/>
              </a:rPr>
              <a:t>上报、配置下发等功能</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304799" y="3247558"/>
            <a:ext cx="11655176" cy="281034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rgbClr val="2EBA7C"/>
                </a:solidFill>
                <a:latin typeface="黑体" panose="02010609060101010101" pitchFamily="49" charset="-122"/>
                <a:ea typeface="黑体" panose="02010609060101010101" pitchFamily="49" charset="-122"/>
              </a:rPr>
              <a:t>特点：</a:t>
            </a:r>
            <a:endParaRPr lang="zh-CN" altLang="en-US"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smtClean="0">
                <a:solidFill>
                  <a:srgbClr val="2A7C60"/>
                </a:solidFill>
                <a:latin typeface="黑体" panose="02010609060101010101" pitchFamily="49" charset="-122"/>
                <a:ea typeface="黑体" panose="02010609060101010101" pitchFamily="49" charset="-122"/>
              </a:rPr>
              <a:t>边云融合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可</a:t>
            </a:r>
            <a:r>
              <a:rPr lang="zh-CN" altLang="en-US" dirty="0">
                <a:solidFill>
                  <a:schemeClr val="bg1"/>
                </a:solidFill>
                <a:latin typeface="黑体" panose="02010609060101010101" pitchFamily="49" charset="-122"/>
                <a:ea typeface="黑体" panose="02010609060101010101" pitchFamily="49" charset="-122"/>
              </a:rPr>
              <a:t>在云端管理所有资源，比如节点、应用、配置等，自动部署应用到边缘节点；</a:t>
            </a:r>
          </a:p>
          <a:p>
            <a:pPr marL="285750" indent="-285750">
              <a:buFont typeface="Arial" panose="020B0604020202020204" pitchFamily="34" charset="0"/>
              <a:buChar char="•"/>
            </a:pPr>
            <a:r>
              <a:rPr lang="zh-CN" altLang="en-US" dirty="0" smtClean="0">
                <a:solidFill>
                  <a:srgbClr val="2A7C60"/>
                </a:solidFill>
                <a:latin typeface="黑体" panose="02010609060101010101" pitchFamily="49" charset="-122"/>
                <a:ea typeface="黑体" panose="02010609060101010101" pitchFamily="49" charset="-122"/>
              </a:rPr>
              <a:t>云原生演化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支持</a:t>
            </a:r>
            <a:r>
              <a:rPr lang="zh-CN" altLang="en-US" dirty="0">
                <a:solidFill>
                  <a:schemeClr val="bg1"/>
                </a:solidFill>
                <a:latin typeface="黑体" panose="02010609060101010101" pitchFamily="49" charset="-122"/>
                <a:ea typeface="黑体" panose="02010609060101010101" pitchFamily="49" charset="-122"/>
              </a:rPr>
              <a:t>运行在 </a:t>
            </a:r>
            <a:r>
              <a:rPr lang="en-US" altLang="zh-CN" dirty="0">
                <a:solidFill>
                  <a:schemeClr val="bg1"/>
                </a:solidFill>
                <a:latin typeface="黑体" panose="02010609060101010101" pitchFamily="49" charset="-122"/>
                <a:ea typeface="黑体" panose="02010609060101010101" pitchFamily="49" charset="-122"/>
              </a:rPr>
              <a:t>K8S </a:t>
            </a:r>
            <a:r>
              <a:rPr lang="zh-CN" altLang="en-US" dirty="0">
                <a:solidFill>
                  <a:schemeClr val="bg1"/>
                </a:solidFill>
                <a:latin typeface="黑体" panose="02010609060101010101" pitchFamily="49" charset="-122"/>
                <a:ea typeface="黑体" panose="02010609060101010101" pitchFamily="49" charset="-122"/>
              </a:rPr>
              <a:t>或 </a:t>
            </a:r>
            <a:r>
              <a:rPr lang="en-US" altLang="zh-CN" dirty="0">
                <a:solidFill>
                  <a:schemeClr val="bg1"/>
                </a:solidFill>
                <a:latin typeface="黑体" panose="02010609060101010101" pitchFamily="49" charset="-122"/>
                <a:ea typeface="黑体" panose="02010609060101010101" pitchFamily="49" charset="-122"/>
              </a:rPr>
              <a:t>K3S </a:t>
            </a:r>
            <a:r>
              <a:rPr lang="zh-CN" altLang="en-US" dirty="0">
                <a:solidFill>
                  <a:schemeClr val="bg1"/>
                </a:solidFill>
                <a:latin typeface="黑体" panose="02010609060101010101" pitchFamily="49" charset="-122"/>
                <a:ea typeface="黑体" panose="02010609060101010101" pitchFamily="49" charset="-122"/>
              </a:rPr>
              <a:t>之上；</a:t>
            </a: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引入声明式的</a:t>
            </a:r>
            <a:r>
              <a:rPr lang="zh-CN" altLang="en-US" dirty="0" smtClean="0">
                <a:solidFill>
                  <a:srgbClr val="2A7C60"/>
                </a:solidFill>
                <a:latin typeface="黑体" panose="02010609060101010101" pitchFamily="49" charset="-122"/>
                <a:ea typeface="黑体" panose="02010609060101010101" pitchFamily="49" charset="-122"/>
              </a:rPr>
              <a:t>设计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通过</a:t>
            </a:r>
            <a:r>
              <a:rPr lang="zh-CN" altLang="en-US" dirty="0">
                <a:solidFill>
                  <a:schemeClr val="bg1"/>
                </a:solidFill>
                <a:latin typeface="黑体" panose="02010609060101010101" pitchFamily="49" charset="-122"/>
                <a:ea typeface="黑体" panose="02010609060101010101" pitchFamily="49" charset="-122"/>
              </a:rPr>
              <a:t>影子（</a:t>
            </a:r>
            <a:r>
              <a:rPr lang="en-US" altLang="zh-CN" dirty="0">
                <a:solidFill>
                  <a:schemeClr val="bg1"/>
                </a:solidFill>
                <a:latin typeface="黑体" panose="02010609060101010101" pitchFamily="49" charset="-122"/>
                <a:ea typeface="黑体" panose="02010609060101010101" pitchFamily="49" charset="-122"/>
              </a:rPr>
              <a:t>Report/Desire</a:t>
            </a:r>
            <a:r>
              <a:rPr lang="zh-CN" altLang="en-US" dirty="0">
                <a:solidFill>
                  <a:schemeClr val="bg1"/>
                </a:solidFill>
                <a:latin typeface="黑体" panose="02010609060101010101" pitchFamily="49" charset="-122"/>
                <a:ea typeface="黑体" panose="02010609060101010101" pitchFamily="49" charset="-122"/>
              </a:rPr>
              <a:t>）实现端云同步（</a:t>
            </a:r>
            <a:r>
              <a:rPr lang="en-US" altLang="zh-CN" dirty="0">
                <a:solidFill>
                  <a:schemeClr val="bg1"/>
                </a:solidFill>
                <a:latin typeface="黑体" panose="02010609060101010101" pitchFamily="49" charset="-122"/>
                <a:ea typeface="黑体" panose="02010609060101010101" pitchFamily="49" charset="-122"/>
              </a:rPr>
              <a:t>OTA</a:t>
            </a:r>
            <a:r>
              <a:rPr lang="zh-CN" altLang="en-US" dirty="0">
                <a:solidFill>
                  <a:schemeClr val="bg1"/>
                </a:solidFill>
                <a:latin typeface="黑体" panose="02010609060101010101" pitchFamily="49" charset="-122"/>
                <a:ea typeface="黑体" panose="02010609060101010101" pitchFamily="49" charset="-122"/>
              </a:rPr>
              <a:t>）；</a:t>
            </a: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按需使用、按需</a:t>
            </a:r>
            <a:r>
              <a:rPr lang="zh-CN" altLang="en-US" dirty="0" smtClean="0">
                <a:solidFill>
                  <a:srgbClr val="2A7C60"/>
                </a:solidFill>
                <a:latin typeface="黑体" panose="02010609060101010101" pitchFamily="49" charset="-122"/>
                <a:ea typeface="黑体" panose="02010609060101010101" pitchFamily="49" charset="-122"/>
              </a:rPr>
              <a:t>部署 </a:t>
            </a:r>
            <a:r>
              <a:rPr lang="en-US" altLang="zh-CN"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推行</a:t>
            </a:r>
            <a:r>
              <a:rPr lang="zh-CN" altLang="en-US" dirty="0">
                <a:solidFill>
                  <a:schemeClr val="bg1"/>
                </a:solidFill>
                <a:latin typeface="黑体" panose="02010609060101010101" pitchFamily="49" charset="-122"/>
                <a:ea typeface="黑体" panose="02010609060101010101" pitchFamily="49" charset="-122"/>
              </a:rPr>
              <a:t>容器化和模块化，各模块独立运行互相隔离，开发者完全可以根据自己的需求选择部署；</a:t>
            </a:r>
            <a:endParaRPr lang="zh-CN" altLang="en-US"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支持多种</a:t>
            </a:r>
            <a:r>
              <a:rPr lang="zh-CN" altLang="en-US" dirty="0" smtClean="0">
                <a:solidFill>
                  <a:srgbClr val="2A7C60"/>
                </a:solidFill>
                <a:latin typeface="黑体" panose="02010609060101010101" pitchFamily="49" charset="-122"/>
                <a:ea typeface="黑体" panose="02010609060101010101" pitchFamily="49" charset="-122"/>
              </a:rPr>
              <a:t>平台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支持</a:t>
            </a:r>
            <a:r>
              <a:rPr lang="zh-CN" altLang="en-US" dirty="0">
                <a:solidFill>
                  <a:schemeClr val="bg1"/>
                </a:solidFill>
                <a:latin typeface="黑体" panose="02010609060101010101" pitchFamily="49" charset="-122"/>
                <a:ea typeface="黑体" panose="02010609060101010101" pitchFamily="49" charset="-122"/>
              </a:rPr>
              <a:t>多种软硬件平台，比如 </a:t>
            </a:r>
            <a:r>
              <a:rPr lang="en-US" altLang="zh-CN" dirty="0">
                <a:solidFill>
                  <a:schemeClr val="bg1"/>
                </a:solidFill>
                <a:latin typeface="黑体" panose="02010609060101010101" pitchFamily="49" charset="-122"/>
                <a:ea typeface="黑体" panose="02010609060101010101" pitchFamily="49" charset="-122"/>
              </a:rPr>
              <a:t>X86 </a:t>
            </a:r>
            <a:r>
              <a:rPr lang="zh-CN" altLang="en-US" dirty="0">
                <a:solidFill>
                  <a:schemeClr val="bg1"/>
                </a:solidFill>
                <a:latin typeface="黑体" panose="02010609060101010101" pitchFamily="49" charset="-122"/>
                <a:ea typeface="黑体" panose="02010609060101010101" pitchFamily="49" charset="-122"/>
              </a:rPr>
              <a:t>和 </a:t>
            </a:r>
            <a:r>
              <a:rPr lang="en-US" altLang="zh-CN" dirty="0">
                <a:solidFill>
                  <a:schemeClr val="bg1"/>
                </a:solidFill>
                <a:latin typeface="黑体" panose="02010609060101010101" pitchFamily="49" charset="-122"/>
                <a:ea typeface="黑体" panose="02010609060101010101" pitchFamily="49" charset="-122"/>
              </a:rPr>
              <a:t>ARM </a:t>
            </a:r>
            <a:r>
              <a:rPr lang="zh-CN" altLang="en-US" dirty="0">
                <a:solidFill>
                  <a:schemeClr val="bg1"/>
                </a:solidFill>
                <a:latin typeface="黑体" panose="02010609060101010101" pitchFamily="49" charset="-122"/>
                <a:ea typeface="黑体" panose="02010609060101010101" pitchFamily="49" charset="-122"/>
              </a:rPr>
              <a:t>架构的</a:t>
            </a:r>
            <a:r>
              <a:rPr lang="en-US" altLang="zh-CN" dirty="0">
                <a:solidFill>
                  <a:schemeClr val="bg1"/>
                </a:solidFill>
                <a:latin typeface="黑体" panose="02010609060101010101" pitchFamily="49" charset="-122"/>
                <a:ea typeface="黑体" panose="02010609060101010101" pitchFamily="49" charset="-122"/>
              </a:rPr>
              <a:t>CPU</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黑体" panose="02010609060101010101" pitchFamily="49" charset="-122"/>
                <a:ea typeface="黑体" panose="02010609060101010101" pitchFamily="49" charset="-122"/>
              </a:rPr>
              <a:t>Linux </a:t>
            </a:r>
            <a:r>
              <a:rPr lang="zh-CN" altLang="en-US" dirty="0">
                <a:solidFill>
                  <a:schemeClr val="bg1"/>
                </a:solidFill>
                <a:latin typeface="黑体" panose="02010609060101010101" pitchFamily="49" charset="-122"/>
                <a:ea typeface="黑体" panose="02010609060101010101" pitchFamily="49" charset="-122"/>
              </a:rPr>
              <a:t>和 </a:t>
            </a:r>
            <a:r>
              <a:rPr lang="en-US" altLang="zh-CN" dirty="0">
                <a:solidFill>
                  <a:schemeClr val="bg1"/>
                </a:solidFill>
                <a:latin typeface="黑体" panose="02010609060101010101" pitchFamily="49" charset="-122"/>
                <a:ea typeface="黑体" panose="02010609060101010101" pitchFamily="49" charset="-122"/>
              </a:rPr>
              <a:t>Darwin </a:t>
            </a:r>
            <a:r>
              <a:rPr lang="zh-CN" altLang="en-US" dirty="0">
                <a:solidFill>
                  <a:schemeClr val="bg1"/>
                </a:solidFill>
                <a:latin typeface="黑体" panose="02010609060101010101" pitchFamily="49" charset="-122"/>
                <a:ea typeface="黑体" panose="02010609060101010101" pitchFamily="49" charset="-122"/>
              </a:rPr>
              <a:t>操作系统</a:t>
            </a:r>
            <a:r>
              <a:rPr lang="zh-CN" altLang="en-US" dirty="0" smtClean="0">
                <a:solidFill>
                  <a:schemeClr val="bg1"/>
                </a:solidFill>
                <a:latin typeface="黑体" panose="02010609060101010101" pitchFamily="49" charset="-122"/>
                <a:ea typeface="黑体" panose="02010609060101010101" pitchFamily="49" charset="-122"/>
              </a:rPr>
              <a:t>等；</a:t>
            </a:r>
            <a:endParaRPr lang="en-US" altLang="zh-CN"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solidFill>
                  <a:srgbClr val="2A7C60"/>
                </a:solidFill>
                <a:latin typeface="黑体" panose="02010609060101010101" pitchFamily="49" charset="-122"/>
                <a:ea typeface="黑体" panose="02010609060101010101" pitchFamily="49" charset="-122"/>
              </a:rPr>
              <a:t>屏蔽计算</a:t>
            </a:r>
            <a:r>
              <a:rPr lang="zh-CN" altLang="en-US" dirty="0" smtClean="0">
                <a:solidFill>
                  <a:srgbClr val="2A7C60"/>
                </a:solidFill>
                <a:latin typeface="黑体" panose="02010609060101010101" pitchFamily="49" charset="-122"/>
                <a:ea typeface="黑体" panose="02010609060101010101" pitchFamily="49" charset="-122"/>
              </a:rPr>
              <a:t>框架</a:t>
            </a:r>
            <a:r>
              <a:rPr lang="zh-CN" altLang="en-US" dirty="0" smtClean="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提供</a:t>
            </a:r>
            <a:r>
              <a:rPr lang="zh-CN" altLang="en-US" dirty="0">
                <a:solidFill>
                  <a:schemeClr val="bg1"/>
                </a:solidFill>
                <a:latin typeface="黑体" panose="02010609060101010101" pitchFamily="49" charset="-122"/>
                <a:ea typeface="黑体" panose="02010609060101010101" pitchFamily="49" charset="-122"/>
              </a:rPr>
              <a:t>主流运行时支持的同时，提供各类运行时转换服务，基于任意语言编写、基于任意框架训练的函数或模型，都可以在 </a:t>
            </a:r>
            <a:r>
              <a:rPr lang="en-US" altLang="zh-CN" dirty="0">
                <a:solidFill>
                  <a:schemeClr val="bg1"/>
                </a:solidFill>
                <a:latin typeface="黑体" panose="02010609060101010101" pitchFamily="49" charset="-122"/>
                <a:ea typeface="黑体" panose="02010609060101010101" pitchFamily="49" charset="-122"/>
              </a:rPr>
              <a:t>Baetyl </a:t>
            </a:r>
            <a:r>
              <a:rPr lang="zh-CN" altLang="en-US" dirty="0">
                <a:solidFill>
                  <a:schemeClr val="bg1"/>
                </a:solidFill>
                <a:latin typeface="黑体" panose="02010609060101010101" pitchFamily="49" charset="-122"/>
                <a:ea typeface="黑体" panose="02010609060101010101" pitchFamily="49" charset="-122"/>
              </a:rPr>
              <a:t>中</a:t>
            </a:r>
            <a:r>
              <a:rPr lang="zh-CN" altLang="en-US" dirty="0" smtClean="0">
                <a:solidFill>
                  <a:schemeClr val="bg1"/>
                </a:solidFill>
                <a:latin typeface="黑体" panose="02010609060101010101" pitchFamily="49" charset="-122"/>
                <a:ea typeface="黑体" panose="02010609060101010101" pitchFamily="49" charset="-122"/>
              </a:rPr>
              <a:t>执行。</a:t>
            </a:r>
            <a:endParaRPr lang="zh-CN" altLang="en-US"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304799" y="2086014"/>
            <a:ext cx="11655176" cy="923330"/>
          </a:xfrm>
          <a:prstGeom prst="rect">
            <a:avLst/>
          </a:prstGeom>
          <a:gradFill>
            <a:gsLst>
              <a:gs pos="24000">
                <a:srgbClr val="424752"/>
              </a:gs>
              <a:gs pos="100000">
                <a:srgbClr val="2A7C60">
                  <a:alpha val="20000"/>
                </a:srgbClr>
              </a:gs>
            </a:gsLst>
            <a:lin ang="16200000" scaled="0"/>
          </a:gradFill>
        </p:spPr>
        <p:txBody>
          <a:bodyPr wrap="square">
            <a:spAutoFit/>
          </a:bodyPr>
          <a:lstStyle/>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v1</a:t>
            </a:r>
            <a:r>
              <a:rPr lang="zh-CN" altLang="en-US" dirty="0">
                <a:solidFill>
                  <a:schemeClr val="bg1"/>
                </a:solidFill>
                <a:latin typeface="黑体" panose="02010609060101010101" pitchFamily="49" charset="-122"/>
                <a:ea typeface="黑体" panose="02010609060101010101" pitchFamily="49" charset="-122"/>
              </a:rPr>
              <a:t>版本需借助百度智能边缘</a:t>
            </a:r>
            <a:r>
              <a:rPr lang="en-US" altLang="zh-CN" dirty="0">
                <a:solidFill>
                  <a:schemeClr val="bg1"/>
                </a:solidFill>
                <a:latin typeface="黑体" panose="02010609060101010101" pitchFamily="49" charset="-122"/>
                <a:ea typeface="黑体" panose="02010609060101010101" pitchFamily="49" charset="-122"/>
              </a:rPr>
              <a:t>BIE</a:t>
            </a:r>
            <a:r>
              <a:rPr lang="zh-CN" altLang="en-US" dirty="0">
                <a:solidFill>
                  <a:schemeClr val="bg1"/>
                </a:solidFill>
                <a:latin typeface="黑体" panose="02010609060101010101" pitchFamily="49" charset="-122"/>
                <a:ea typeface="黑体" panose="02010609060101010101" pitchFamily="49" charset="-122"/>
              </a:rPr>
              <a:t>云端管理套件配合</a:t>
            </a:r>
            <a:r>
              <a:rPr lang="zh-CN" altLang="en-US" dirty="0" smtClean="0">
                <a:solidFill>
                  <a:schemeClr val="bg1"/>
                </a:solidFill>
                <a:latin typeface="黑体" panose="02010609060101010101" pitchFamily="49" charset="-122"/>
                <a:ea typeface="黑体" panose="02010609060101010101" pitchFamily="49" charset="-122"/>
              </a:rPr>
              <a:t>使用。</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smtClean="0">
                <a:solidFill>
                  <a:schemeClr val="bg1"/>
                </a:solidFill>
                <a:latin typeface="黑体" panose="02010609060101010101" pitchFamily="49" charset="-122"/>
                <a:ea typeface="黑体" panose="02010609060101010101" pitchFamily="49" charset="-122"/>
              </a:rPr>
              <a:t>v2</a:t>
            </a:r>
            <a:r>
              <a:rPr lang="zh-CN" altLang="en-US" dirty="0">
                <a:solidFill>
                  <a:schemeClr val="bg1"/>
                </a:solidFill>
                <a:latin typeface="黑体" panose="02010609060101010101" pitchFamily="49" charset="-122"/>
                <a:ea typeface="黑体" panose="02010609060101010101" pitchFamily="49" charset="-122"/>
              </a:rPr>
              <a:t>开放开源的云端管理套件，使</a:t>
            </a:r>
            <a:r>
              <a:rPr lang="zh-CN" altLang="en-US" dirty="0" smtClean="0">
                <a:solidFill>
                  <a:schemeClr val="bg1"/>
                </a:solidFill>
                <a:latin typeface="黑体" panose="02010609060101010101" pitchFamily="49" charset="-122"/>
                <a:ea typeface="黑体" panose="02010609060101010101" pitchFamily="49" charset="-122"/>
              </a:rPr>
              <a:t>之既可</a:t>
            </a:r>
            <a:r>
              <a:rPr lang="zh-CN" altLang="en-US" dirty="0">
                <a:solidFill>
                  <a:schemeClr val="bg1"/>
                </a:solidFill>
                <a:latin typeface="黑体" panose="02010609060101010101" pitchFamily="49" charset="-122"/>
                <a:ea typeface="黑体" panose="02010609060101010101" pitchFamily="49" charset="-122"/>
              </a:rPr>
              <a:t>部署在公有云上，又可部署在私有化环境中，还可部署在普通设备上。</a:t>
            </a:r>
          </a:p>
        </p:txBody>
      </p:sp>
    </p:spTree>
    <p:extLst>
      <p:ext uri="{BB962C8B-B14F-4D97-AF65-F5344CB8AC3E}">
        <p14:creationId xmlns:p14="http://schemas.microsoft.com/office/powerpoint/2010/main" val="20607616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36</a:t>
            </a:fld>
            <a:endParaRPr lang="zh-CN" altLang="en-US"/>
          </a:p>
        </p:txBody>
      </p:sp>
      <p:sp>
        <p:nvSpPr>
          <p:cNvPr id="5" name="文本框 4"/>
          <p:cNvSpPr txBox="1"/>
          <p:nvPr/>
        </p:nvSpPr>
        <p:spPr>
          <a:xfrm>
            <a:off x="505689" y="270738"/>
            <a:ext cx="6333650"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en-US" altLang="zh-CN" sz="2400" dirty="0" smtClean="0">
                <a:solidFill>
                  <a:srgbClr val="2EBA7C"/>
                </a:solidFill>
                <a:latin typeface="黑体" panose="02010609060101010101" pitchFamily="49" charset="-122"/>
                <a:ea typeface="黑体" panose="02010609060101010101" pitchFamily="49" charset="-122"/>
              </a:rPr>
              <a:t>(2/3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2" name="矩形 11"/>
          <p:cNvSpPr/>
          <p:nvPr/>
        </p:nvSpPr>
        <p:spPr>
          <a:xfrm>
            <a:off x="164809" y="1047239"/>
            <a:ext cx="5931191" cy="4994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latin typeface="黑体" panose="02010609060101010101" pitchFamily="49" charset="-122"/>
                <a:ea typeface="黑体" panose="02010609060101010101" pitchFamily="49" charset="-122"/>
              </a:rPr>
              <a:t>边缘计算框架</a:t>
            </a:r>
            <a:r>
              <a:rPr lang="zh-CN" altLang="en-US" b="1" dirty="0" smtClean="0">
                <a:solidFill>
                  <a:schemeClr val="bg1"/>
                </a:solidFill>
                <a:latin typeface="黑体" panose="02010609060101010101" pitchFamily="49" charset="-122"/>
                <a:ea typeface="黑体" panose="02010609060101010101" pitchFamily="49" charset="-122"/>
              </a:rPr>
              <a:t>：</a:t>
            </a:r>
            <a:endParaRPr lang="en-US" altLang="zh-CN" b="1" dirty="0" smtClean="0">
              <a:solidFill>
                <a:schemeClr val="bg1"/>
              </a:solidFill>
              <a:latin typeface="黑体" panose="02010609060101010101" pitchFamily="49" charset="-122"/>
              <a:ea typeface="黑体" panose="02010609060101010101" pitchFamily="49" charset="-122"/>
            </a:endParaRPr>
          </a:p>
          <a:p>
            <a:r>
              <a:rPr lang="zh-CN" altLang="en-US" sz="1600" dirty="0" smtClean="0">
                <a:solidFill>
                  <a:schemeClr val="bg1"/>
                </a:solidFill>
                <a:latin typeface="黑体" panose="02010609060101010101" pitchFamily="49" charset="-122"/>
                <a:ea typeface="黑体" panose="02010609060101010101" pitchFamily="49" charset="-122"/>
              </a:rPr>
              <a:t>运行</a:t>
            </a:r>
            <a:r>
              <a:rPr lang="zh-CN" altLang="en-US" sz="1600" dirty="0">
                <a:solidFill>
                  <a:schemeClr val="bg1"/>
                </a:solidFill>
                <a:latin typeface="黑体" panose="02010609060101010101" pitchFamily="49" charset="-122"/>
                <a:ea typeface="黑体" panose="02010609060101010101" pitchFamily="49" charset="-122"/>
              </a:rPr>
              <a:t>在边缘节点的 </a:t>
            </a:r>
            <a:r>
              <a:rPr lang="en-US" altLang="zh-CN" sz="1600" dirty="0">
                <a:solidFill>
                  <a:schemeClr val="bg1"/>
                </a:solidFill>
                <a:latin typeface="黑体" panose="02010609060101010101" pitchFamily="49" charset="-122"/>
                <a:ea typeface="黑体" panose="02010609060101010101" pitchFamily="49" charset="-122"/>
              </a:rPr>
              <a:t>Kubernetes </a:t>
            </a:r>
            <a:r>
              <a:rPr lang="zh-CN" altLang="en-US" sz="1600" dirty="0">
                <a:solidFill>
                  <a:schemeClr val="bg1"/>
                </a:solidFill>
                <a:latin typeface="黑体" panose="02010609060101010101" pitchFamily="49" charset="-122"/>
                <a:ea typeface="黑体" panose="02010609060101010101" pitchFamily="49" charset="-122"/>
              </a:rPr>
              <a:t>上， 管理和部署节点的所有应用，通过应用服务提供各式各样的能力</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baetyl-init</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负责激活边缘节点到云端，并初始化 </a:t>
            </a:r>
            <a:r>
              <a:rPr lang="en-US" altLang="zh-CN" sz="1600" dirty="0">
                <a:solidFill>
                  <a:schemeClr val="bg1"/>
                </a:solidFill>
                <a:latin typeface="黑体" panose="02010609060101010101" pitchFamily="49" charset="-122"/>
                <a:ea typeface="黑体" panose="02010609060101010101" pitchFamily="49" charset="-122"/>
              </a:rPr>
              <a:t>baetyl-core</a:t>
            </a:r>
            <a:r>
              <a:rPr lang="zh-CN" altLang="en-US" sz="1600" dirty="0">
                <a:solidFill>
                  <a:schemeClr val="bg1"/>
                </a:solidFill>
                <a:latin typeface="黑体" panose="02010609060101010101" pitchFamily="49" charset="-122"/>
                <a:ea typeface="黑体" panose="02010609060101010101" pitchFamily="49" charset="-122"/>
              </a:rPr>
              <a:t>，任务完成后就会</a:t>
            </a:r>
            <a:r>
              <a:rPr lang="zh-CN" altLang="en-US" sz="1600" dirty="0" smtClean="0">
                <a:solidFill>
                  <a:schemeClr val="bg1"/>
                </a:solidFill>
                <a:latin typeface="黑体" panose="02010609060101010101" pitchFamily="49" charset="-122"/>
                <a:ea typeface="黑体" panose="02010609060101010101" pitchFamily="49" charset="-122"/>
              </a:rPr>
              <a:t>退出</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baetyl-core</a:t>
            </a:r>
            <a:r>
              <a:rPr lang="zh-CN" altLang="en-US" sz="1600" dirty="0">
                <a:solidFill>
                  <a:srgbClr val="2A7C60"/>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负责本地节点管理（</a:t>
            </a:r>
            <a:r>
              <a:rPr lang="en-US" altLang="zh-CN" sz="1600" dirty="0">
                <a:solidFill>
                  <a:schemeClr val="bg1"/>
                </a:solidFill>
                <a:latin typeface="黑体" panose="02010609060101010101" pitchFamily="49" charset="-122"/>
                <a:ea typeface="黑体" panose="02010609060101010101" pitchFamily="49" charset="-122"/>
              </a:rPr>
              <a:t>node</a:t>
            </a:r>
            <a:r>
              <a:rPr lang="zh-CN" altLang="en-US" sz="1600" dirty="0">
                <a:solidFill>
                  <a:schemeClr val="bg1"/>
                </a:solidFill>
                <a:latin typeface="黑体" panose="02010609060101010101" pitchFamily="49" charset="-122"/>
                <a:ea typeface="黑体" panose="02010609060101010101" pitchFamily="49" charset="-122"/>
              </a:rPr>
              <a:t>）、端云数据同步（</a:t>
            </a:r>
            <a:r>
              <a:rPr lang="en-US" altLang="zh-CN" sz="1600" dirty="0">
                <a:solidFill>
                  <a:schemeClr val="bg1"/>
                </a:solidFill>
                <a:latin typeface="黑体" panose="02010609060101010101" pitchFamily="49" charset="-122"/>
                <a:ea typeface="黑体" panose="02010609060101010101" pitchFamily="49" charset="-122"/>
              </a:rPr>
              <a:t>sync</a:t>
            </a:r>
            <a:r>
              <a:rPr lang="zh-CN" altLang="en-US" sz="1600" dirty="0">
                <a:solidFill>
                  <a:schemeClr val="bg1"/>
                </a:solidFill>
                <a:latin typeface="黑体" panose="02010609060101010101" pitchFamily="49" charset="-122"/>
                <a:ea typeface="黑体" panose="02010609060101010101" pitchFamily="49" charset="-122"/>
              </a:rPr>
              <a:t>）和应用部署（</a:t>
            </a:r>
            <a:r>
              <a:rPr lang="en-US" altLang="zh-CN" sz="1600" dirty="0">
                <a:solidFill>
                  <a:schemeClr val="bg1"/>
                </a:solidFill>
                <a:latin typeface="黑体" panose="02010609060101010101" pitchFamily="49" charset="-122"/>
                <a:ea typeface="黑体" panose="02010609060101010101" pitchFamily="49" charset="-122"/>
              </a:rPr>
              <a:t>engine</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sz="1600" dirty="0">
                <a:solidFill>
                  <a:srgbClr val="2A7C60"/>
                </a:solidFill>
                <a:latin typeface="黑体" panose="02010609060101010101" pitchFamily="49" charset="-122"/>
                <a:ea typeface="黑体" panose="02010609060101010101" pitchFamily="49" charset="-122"/>
              </a:rPr>
              <a:t>baetyl-function: </a:t>
            </a:r>
            <a:r>
              <a:rPr lang="zh-CN" altLang="en-US" sz="1600" dirty="0">
                <a:solidFill>
                  <a:schemeClr val="bg1"/>
                </a:solidFill>
                <a:latin typeface="黑体" panose="02010609060101010101" pitchFamily="49" charset="-122"/>
                <a:ea typeface="黑体" panose="02010609060101010101" pitchFamily="49" charset="-122"/>
              </a:rPr>
              <a:t>所有函数运行时服务的代理模块，函数调用都到通过这个模块</a:t>
            </a:r>
            <a:r>
              <a:rPr lang="zh-CN" altLang="en-US" sz="1600" dirty="0" smtClean="0">
                <a:solidFill>
                  <a:schemeClr val="bg1"/>
                </a:solidFill>
                <a:latin typeface="黑体" panose="02010609060101010101" pitchFamily="49" charset="-122"/>
                <a:ea typeface="黑体" panose="02010609060101010101" pitchFamily="49" charset="-122"/>
              </a:rPr>
              <a:t>。</a:t>
            </a:r>
            <a:endParaRPr lang="en-US" altLang="zh-CN" sz="1600" dirty="0" smtClean="0">
              <a:solidFill>
                <a:schemeClr val="bg1"/>
              </a:solidFill>
              <a:latin typeface="黑体" panose="02010609060101010101" pitchFamily="49" charset="-122"/>
              <a:ea typeface="黑体" panose="02010609060101010101" pitchFamily="49" charset="-122"/>
            </a:endParaRPr>
          </a:p>
          <a:p>
            <a:endParaRPr lang="en-US" altLang="zh-CN" sz="1600" dirty="0">
              <a:solidFill>
                <a:schemeClr val="bg1"/>
              </a:solidFill>
              <a:latin typeface="黑体" panose="02010609060101010101" pitchFamily="49" charset="-122"/>
              <a:ea typeface="黑体" panose="02010609060101010101" pitchFamily="49" charset="-122"/>
            </a:endParaRPr>
          </a:p>
          <a:p>
            <a:r>
              <a:rPr lang="zh-CN" altLang="en-US" b="1" i="1" dirty="0">
                <a:solidFill>
                  <a:schemeClr val="bg1"/>
                </a:solidFill>
                <a:latin typeface="黑体" panose="02010609060101010101" pitchFamily="49" charset="-122"/>
                <a:ea typeface="黑体" panose="02010609060101010101" pitchFamily="49" charset="-122"/>
              </a:rPr>
              <a:t>云端管理套件：</a:t>
            </a:r>
            <a:endParaRPr lang="en-US" altLang="zh-CN" b="1" i="1"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边缘节点管理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在线</a:t>
            </a:r>
            <a:r>
              <a:rPr lang="zh-CN" altLang="en-US" sz="1600" dirty="0" smtClean="0">
                <a:solidFill>
                  <a:schemeClr val="bg1"/>
                </a:solidFill>
                <a:latin typeface="黑体" panose="02010609060101010101" pitchFamily="49" charset="-122"/>
                <a:ea typeface="黑体" panose="02010609060101010101" pitchFamily="49" charset="-122"/>
              </a:rPr>
              <a:t>安装</a:t>
            </a:r>
            <a:r>
              <a:rPr lang="zh-CN" altLang="en-US" sz="1600" dirty="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端</a:t>
            </a:r>
            <a:r>
              <a:rPr lang="zh-CN" altLang="en-US" sz="1600" dirty="0">
                <a:solidFill>
                  <a:schemeClr val="bg1"/>
                </a:solidFill>
                <a:latin typeface="黑体" panose="02010609060101010101" pitchFamily="49" charset="-122"/>
                <a:ea typeface="黑体" panose="02010609060101010101" pitchFamily="49" charset="-122"/>
              </a:rPr>
              <a:t>云同步（影子</a:t>
            </a:r>
            <a:r>
              <a:rPr lang="zh-CN" altLang="en-US" sz="1600" dirty="0" smtClean="0">
                <a:solidFill>
                  <a:schemeClr val="bg1"/>
                </a:solidFill>
                <a:latin typeface="黑体" panose="02010609060101010101" pitchFamily="49" charset="-122"/>
                <a:ea typeface="黑体" panose="02010609060101010101" pitchFamily="49" charset="-122"/>
              </a:rPr>
              <a:t>）、节点信息、节点状态、应用</a:t>
            </a:r>
            <a:r>
              <a:rPr lang="zh-CN" altLang="en-US" sz="1600" dirty="0">
                <a:solidFill>
                  <a:schemeClr val="bg1"/>
                </a:solidFill>
                <a:latin typeface="黑体" panose="02010609060101010101" pitchFamily="49" charset="-122"/>
                <a:ea typeface="黑体" panose="02010609060101010101" pitchFamily="49" charset="-122"/>
              </a:rPr>
              <a:t>状态；</a:t>
            </a: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应用部署管理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容器</a:t>
            </a:r>
            <a:r>
              <a:rPr lang="zh-CN" altLang="en-US" sz="1600" dirty="0" smtClean="0">
                <a:solidFill>
                  <a:schemeClr val="bg1"/>
                </a:solidFill>
                <a:latin typeface="黑体" panose="02010609060101010101" pitchFamily="49" charset="-122"/>
                <a:ea typeface="黑体" panose="02010609060101010101" pitchFamily="49" charset="-122"/>
              </a:rPr>
              <a:t>应用、函数应用、节点</a:t>
            </a:r>
            <a:r>
              <a:rPr lang="zh-CN" altLang="en-US" sz="1600" dirty="0">
                <a:solidFill>
                  <a:schemeClr val="bg1"/>
                </a:solidFill>
                <a:latin typeface="黑体" panose="02010609060101010101" pitchFamily="49" charset="-122"/>
                <a:ea typeface="黑体" panose="02010609060101010101" pitchFamily="49" charset="-122"/>
              </a:rPr>
              <a:t>匹配（自动）；</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配置管理</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普通</a:t>
            </a:r>
            <a:r>
              <a:rPr lang="zh-CN" altLang="en-US" sz="1600" dirty="0" smtClean="0">
                <a:solidFill>
                  <a:schemeClr val="bg1"/>
                </a:solidFill>
                <a:latin typeface="黑体" panose="02010609060101010101" pitchFamily="49" charset="-122"/>
                <a:ea typeface="黑体" panose="02010609060101010101" pitchFamily="49" charset="-122"/>
              </a:rPr>
              <a:t>配置、函数配置、密文、证书、镜像</a:t>
            </a:r>
            <a:r>
              <a:rPr lang="zh-CN" altLang="en-US" sz="1600" dirty="0">
                <a:solidFill>
                  <a:schemeClr val="bg1"/>
                </a:solidFill>
                <a:latin typeface="黑体" panose="02010609060101010101" pitchFamily="49" charset="-122"/>
                <a:ea typeface="黑体" panose="02010609060101010101" pitchFamily="49" charset="-122"/>
              </a:rPr>
              <a:t>库凭证。</a:t>
            </a:r>
          </a:p>
        </p:txBody>
      </p:sp>
      <p:pic>
        <p:nvPicPr>
          <p:cNvPr id="4" name="图片 3"/>
          <p:cNvPicPr>
            <a:picLocks noChangeAspect="1"/>
          </p:cNvPicPr>
          <p:nvPr/>
        </p:nvPicPr>
        <p:blipFill>
          <a:blip r:embed="rId2"/>
          <a:stretch>
            <a:fillRect/>
          </a:stretch>
        </p:blipFill>
        <p:spPr>
          <a:xfrm>
            <a:off x="6096000" y="1590676"/>
            <a:ext cx="6014859" cy="4332032"/>
          </a:xfrm>
          <a:prstGeom prst="rect">
            <a:avLst/>
          </a:prstGeom>
        </p:spPr>
      </p:pic>
      <p:pic>
        <p:nvPicPr>
          <p:cNvPr id="8" name="图片 7"/>
          <p:cNvPicPr>
            <a:picLocks noChangeAspect="1"/>
          </p:cNvPicPr>
          <p:nvPr/>
        </p:nvPicPr>
        <p:blipFill>
          <a:blip r:embed="rId3"/>
          <a:stretch>
            <a:fillRect/>
          </a:stretch>
        </p:blipFill>
        <p:spPr>
          <a:xfrm>
            <a:off x="11410555" y="1590676"/>
            <a:ext cx="700304" cy="273682"/>
          </a:xfrm>
          <a:prstGeom prst="rect">
            <a:avLst/>
          </a:prstGeom>
        </p:spPr>
      </p:pic>
    </p:spTree>
    <p:extLst>
      <p:ext uri="{BB962C8B-B14F-4D97-AF65-F5344CB8AC3E}">
        <p14:creationId xmlns:p14="http://schemas.microsoft.com/office/powerpoint/2010/main" val="25228561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37</a:t>
            </a:fld>
            <a:endParaRPr lang="zh-CN" altLang="en-US"/>
          </a:p>
        </p:txBody>
      </p:sp>
      <p:sp>
        <p:nvSpPr>
          <p:cNvPr id="5" name="文本框 4"/>
          <p:cNvSpPr txBox="1"/>
          <p:nvPr/>
        </p:nvSpPr>
        <p:spPr>
          <a:xfrm>
            <a:off x="505689" y="270738"/>
            <a:ext cx="5371236"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Baetyl</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(3/3</a:t>
            </a:r>
            <a:r>
              <a:rPr lang="en-US" altLang="zh-CN" sz="2400" dirty="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pitchFamily="49" charset="-122"/>
                <a:ea typeface="黑体" panose="02010609060101010101" pitchFamily="49" charset="-122"/>
              </a:rPr>
              <a:t>AI</a:t>
            </a:r>
            <a:r>
              <a:rPr lang="zh-CN" altLang="en-US" dirty="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endParaRPr lang="zh-CN" altLang="en-US" dirty="0">
              <a:latin typeface="黑体" panose="02010609060101010101" pitchFamily="49" charset="-122"/>
              <a:ea typeface="黑体" panose="02010609060101010101" pitchFamily="49" charset="-122"/>
            </a:endParaRP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a:t>
                </a: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Tree>
    <p:extLst>
      <p:ext uri="{BB962C8B-B14F-4D97-AF65-F5344CB8AC3E}">
        <p14:creationId xmlns:p14="http://schemas.microsoft.com/office/powerpoint/2010/main" val="36232685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38</a:t>
            </a:fld>
            <a:endParaRPr lang="zh-CN" altLang="en-US"/>
          </a:p>
        </p:txBody>
      </p:sp>
      <p:sp>
        <p:nvSpPr>
          <p:cNvPr id="5" name="文本框 4"/>
          <p:cNvSpPr txBox="1"/>
          <p:nvPr/>
        </p:nvSpPr>
        <p:spPr>
          <a:xfrm>
            <a:off x="505689" y="270738"/>
            <a:ext cx="660423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a:t>
            </a:r>
            <a:r>
              <a:rPr lang="en-US" altLang="zh-CN" sz="2400" dirty="0" smtClean="0">
                <a:solidFill>
                  <a:srgbClr val="2EBA7C"/>
                </a:solidFill>
                <a:latin typeface="黑体" panose="02010609060101010101" pitchFamily="49" charset="-122"/>
                <a:ea typeface="黑体" panose="02010609060101010101" pitchFamily="49" charset="-122"/>
              </a:rPr>
              <a:t>Foundry</a:t>
            </a:r>
            <a:r>
              <a:rPr lang="zh-CN" altLang="en-US" sz="2400" dirty="0" smtClean="0">
                <a:solidFill>
                  <a:srgbClr val="2EBA7C"/>
                </a:solidFill>
                <a:latin typeface="黑体" panose="02010609060101010101" pitchFamily="49" charset="-122"/>
                <a:ea typeface="黑体" panose="02010609060101010101" pitchFamily="49" charset="-122"/>
              </a:rPr>
              <a:t>介绍（</a:t>
            </a:r>
            <a:r>
              <a:rPr lang="en-US" altLang="zh-CN" sz="2400" dirty="0" smtClean="0">
                <a:solidFill>
                  <a:srgbClr val="2EBA7C"/>
                </a:solidFill>
                <a:latin typeface="黑体" panose="02010609060101010101" pitchFamily="49" charset="-122"/>
                <a:ea typeface="黑体" panose="02010609060101010101" pitchFamily="49" charset="-122"/>
              </a:rPr>
              <a:t>1/4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268412" y="938687"/>
            <a:ext cx="11655176" cy="1338828"/>
          </a:xfrm>
          <a:prstGeom prst="rect">
            <a:avLst/>
          </a:prstGeom>
        </p:spPr>
        <p:txBody>
          <a:bodyPr wrap="square">
            <a:spAutoFit/>
          </a:bodyPr>
          <a:lstStyle/>
          <a:p>
            <a:pPr>
              <a:lnSpc>
                <a:spcPct val="150000"/>
              </a:lnSpc>
            </a:pPr>
            <a:r>
              <a:rPr lang="en-US" altLang="zh-CN" dirty="0">
                <a:solidFill>
                  <a:schemeClr val="bg1"/>
                </a:solidFill>
                <a:latin typeface="黑体" panose="02010609060101010101" pitchFamily="49" charset="-122"/>
                <a:ea typeface="黑体" panose="02010609060101010101" pitchFamily="49" charset="-122"/>
              </a:rPr>
              <a:t>EdgeX </a:t>
            </a:r>
            <a:r>
              <a:rPr lang="en-US" altLang="zh-CN" dirty="0" smtClean="0">
                <a:solidFill>
                  <a:schemeClr val="bg1"/>
                </a:solidFill>
                <a:latin typeface="黑体" panose="02010609060101010101" pitchFamily="49" charset="-122"/>
                <a:ea typeface="黑体" panose="02010609060101010101" pitchFamily="49" charset="-122"/>
              </a:rPr>
              <a:t>Foundry</a:t>
            </a:r>
            <a:r>
              <a:rPr lang="zh-CN" altLang="en-US" dirty="0" smtClean="0">
                <a:solidFill>
                  <a:schemeClr val="bg1"/>
                </a:solidFill>
                <a:latin typeface="黑体" panose="02010609060101010101" pitchFamily="49" charset="-122"/>
                <a:ea typeface="黑体" panose="02010609060101010101" pitchFamily="49" charset="-122"/>
              </a:rPr>
              <a:t>成立于</a:t>
            </a:r>
            <a:r>
              <a:rPr lang="en-US" altLang="zh-CN" dirty="0" smtClean="0">
                <a:solidFill>
                  <a:schemeClr val="bg1"/>
                </a:solidFill>
                <a:latin typeface="黑体" panose="02010609060101010101" pitchFamily="49" charset="-122"/>
                <a:ea typeface="黑体" panose="02010609060101010101" pitchFamily="49" charset="-122"/>
              </a:rPr>
              <a:t>2017</a:t>
            </a:r>
            <a:r>
              <a:rPr lang="zh-CN" altLang="en-US" dirty="0" smtClean="0">
                <a:solidFill>
                  <a:schemeClr val="bg1"/>
                </a:solidFill>
                <a:latin typeface="黑体" panose="02010609060101010101" pitchFamily="49" charset="-122"/>
                <a:ea typeface="黑体" panose="02010609060101010101" pitchFamily="49" charset="-122"/>
              </a:rPr>
              <a:t>年，是</a:t>
            </a:r>
            <a:r>
              <a:rPr lang="zh-CN" altLang="en-US" dirty="0">
                <a:solidFill>
                  <a:schemeClr val="bg1"/>
                </a:solidFill>
                <a:latin typeface="黑体" panose="02010609060101010101" pitchFamily="49" charset="-122"/>
                <a:ea typeface="黑体" panose="02010609060101010101" pitchFamily="49" charset="-122"/>
              </a:rPr>
              <a:t>一</a:t>
            </a:r>
            <a:r>
              <a:rPr lang="zh-CN" altLang="en-US" dirty="0" smtClean="0">
                <a:solidFill>
                  <a:schemeClr val="bg1"/>
                </a:solidFill>
                <a:latin typeface="黑体" panose="02010609060101010101" pitchFamily="49" charset="-122"/>
                <a:ea typeface="黑体" panose="02010609060101010101" pitchFamily="49" charset="-122"/>
              </a:rPr>
              <a:t>个供应商中立、灵活的、互操作的边缘软件平台，</a:t>
            </a:r>
            <a:r>
              <a:rPr lang="zh-CN" altLang="en-US" dirty="0">
                <a:solidFill>
                  <a:schemeClr val="bg1"/>
                </a:solidFill>
                <a:latin typeface="黑体" panose="02010609060101010101" pitchFamily="49" charset="-122"/>
                <a:ea typeface="黑体" panose="02010609060101010101" pitchFamily="49" charset="-122"/>
              </a:rPr>
              <a:t>由</a:t>
            </a:r>
            <a:r>
              <a:rPr lang="en-US" altLang="zh-CN" dirty="0">
                <a:solidFill>
                  <a:schemeClr val="bg1"/>
                </a:solidFill>
                <a:latin typeface="黑体" panose="02010609060101010101" pitchFamily="49" charset="-122"/>
                <a:ea typeface="黑体" panose="02010609060101010101" pitchFamily="49" charset="-122"/>
              </a:rPr>
              <a:t>Linux</a:t>
            </a:r>
            <a:r>
              <a:rPr lang="zh-CN" altLang="en-US" dirty="0">
                <a:solidFill>
                  <a:schemeClr val="bg1"/>
                </a:solidFill>
                <a:latin typeface="黑体" panose="02010609060101010101" pitchFamily="49" charset="-122"/>
                <a:ea typeface="黑体" panose="02010609060101010101" pitchFamily="49" charset="-122"/>
              </a:rPr>
              <a:t>基金会</a:t>
            </a:r>
            <a:r>
              <a:rPr lang="zh-CN" altLang="en-US" dirty="0" smtClean="0">
                <a:solidFill>
                  <a:schemeClr val="bg1"/>
                </a:solidFill>
                <a:latin typeface="黑体" panose="02010609060101010101" pitchFamily="49" charset="-122"/>
                <a:ea typeface="黑体" panose="02010609060101010101" pitchFamily="49" charset="-122"/>
              </a:rPr>
              <a:t>主持。</a:t>
            </a:r>
            <a:r>
              <a:rPr lang="zh-CN" altLang="en-US" dirty="0">
                <a:solidFill>
                  <a:schemeClr val="bg1"/>
                </a:solidFill>
                <a:latin typeface="黑体" panose="02010609060101010101" pitchFamily="49" charset="-122"/>
                <a:ea typeface="黑体" panose="02010609060101010101" pitchFamily="49" charset="-122"/>
              </a:rPr>
              <a:t>该项目的核心是一个互操作性框架，该框架托管在完全与硬件和操作系统无关的参考软件平台中，以实现即插即用组件生态系统，从而</a:t>
            </a:r>
            <a:r>
              <a:rPr lang="zh-CN" altLang="en-US" dirty="0">
                <a:solidFill>
                  <a:schemeClr val="accent4"/>
                </a:solidFill>
                <a:latin typeface="黑体" panose="02010609060101010101" pitchFamily="49" charset="-122"/>
                <a:ea typeface="黑体" panose="02010609060101010101" pitchFamily="49" charset="-122"/>
              </a:rPr>
              <a:t>统一市场</a:t>
            </a:r>
            <a:r>
              <a:rPr lang="zh-CN" altLang="en-US" dirty="0">
                <a:solidFill>
                  <a:schemeClr val="bg1"/>
                </a:solidFill>
                <a:latin typeface="黑体" panose="02010609060101010101" pitchFamily="49" charset="-122"/>
                <a:ea typeface="黑体" panose="02010609060101010101" pitchFamily="49" charset="-122"/>
              </a:rPr>
              <a:t>并加速物联网解决方案的部署</a:t>
            </a:r>
            <a:r>
              <a:rPr lang="zh-CN" altLang="en-US" dirty="0" smtClean="0">
                <a:solidFill>
                  <a:schemeClr val="bg1"/>
                </a:solidFill>
                <a:latin typeface="黑体" panose="02010609060101010101" pitchFamily="49" charset="-122"/>
                <a:ea typeface="黑体" panose="02010609060101010101" pitchFamily="49" charset="-122"/>
              </a:rPr>
              <a:t>。简单来说，</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是一个</a:t>
            </a:r>
            <a:r>
              <a:rPr lang="en-US" altLang="zh-CN" dirty="0" smtClean="0">
                <a:solidFill>
                  <a:schemeClr val="bg1"/>
                </a:solidFill>
                <a:latin typeface="黑体" panose="02010609060101010101" pitchFamily="49" charset="-122"/>
                <a:ea typeface="黑体" panose="02010609060101010101" pitchFamily="49" charset="-122"/>
              </a:rPr>
              <a:t>Thing</a:t>
            </a:r>
            <a:r>
              <a:rPr lang="zh-CN" altLang="en-US" dirty="0" smtClean="0">
                <a:solidFill>
                  <a:schemeClr val="bg1"/>
                </a:solidFill>
                <a:latin typeface="黑体" panose="02010609060101010101" pitchFamily="49" charset="-122"/>
                <a:ea typeface="黑体" panose="02010609060101010101" pitchFamily="49" charset="-122"/>
              </a:rPr>
              <a:t>和</a:t>
            </a:r>
            <a:r>
              <a:rPr lang="en-US" altLang="zh-CN" dirty="0" smtClean="0">
                <a:solidFill>
                  <a:schemeClr val="bg1"/>
                </a:solidFill>
                <a:latin typeface="黑体" panose="02010609060101010101" pitchFamily="49" charset="-122"/>
                <a:ea typeface="黑体" panose="02010609060101010101" pitchFamily="49" charset="-122"/>
              </a:rPr>
              <a:t>IT</a:t>
            </a:r>
            <a:r>
              <a:rPr lang="zh-CN" altLang="en-US" dirty="0" smtClean="0">
                <a:solidFill>
                  <a:schemeClr val="bg1"/>
                </a:solidFill>
                <a:latin typeface="黑体" panose="02010609060101010101" pitchFamily="49" charset="-122"/>
                <a:ea typeface="黑体" panose="02010609060101010101" pitchFamily="49" charset="-122"/>
              </a:rPr>
              <a:t>系统之间的边缘中间件。</a:t>
            </a:r>
            <a:endParaRPr lang="zh-CN" altLang="en-US" dirty="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190500" y="3554962"/>
            <a:ext cx="5381625" cy="280138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目标</a:t>
            </a:r>
            <a:endParaRPr lang="en-US" altLang="zh-CN"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smtClean="0">
                <a:solidFill>
                  <a:schemeClr val="bg1"/>
                </a:solidFill>
                <a:latin typeface="黑体" panose="02010609060101010101" pitchFamily="49" charset="-122"/>
                <a:ea typeface="黑体" panose="02010609060101010101" pitchFamily="49" charset="-122"/>
              </a:rPr>
              <a:t>构建</a:t>
            </a:r>
            <a:r>
              <a:rPr lang="zh-CN" altLang="en-US" sz="1600" dirty="0">
                <a:solidFill>
                  <a:schemeClr val="bg1"/>
                </a:solidFill>
                <a:latin typeface="黑体" panose="02010609060101010101" pitchFamily="49" charset="-122"/>
                <a:ea typeface="黑体" panose="02010609060101010101" pitchFamily="49" charset="-122"/>
              </a:rPr>
              <a:t>并推广</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作为统一物</a:t>
            </a:r>
            <a:r>
              <a:rPr lang="zh-CN" altLang="en-US" sz="1600" dirty="0" smtClean="0">
                <a:solidFill>
                  <a:schemeClr val="bg1"/>
                </a:solidFill>
                <a:latin typeface="黑体" panose="02010609060101010101" pitchFamily="49" charset="-122"/>
                <a:ea typeface="黑体" panose="02010609060101010101" pitchFamily="49" charset="-122"/>
              </a:rPr>
              <a:t>联网边缘</a:t>
            </a:r>
            <a:r>
              <a:rPr lang="zh-CN" altLang="en-US" sz="1600" dirty="0">
                <a:solidFill>
                  <a:schemeClr val="bg1"/>
                </a:solidFill>
                <a:latin typeface="黑体" panose="02010609060101010101" pitchFamily="49" charset="-122"/>
                <a:ea typeface="黑体" panose="02010609060101010101" pitchFamily="49" charset="-122"/>
              </a:rPr>
              <a:t>计算的通用开放</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启用并鼓励快速增长的物联网解决方案提供商社区围绕</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平台架构创建可互操作的即插即用组件</a:t>
            </a:r>
            <a:r>
              <a:rPr lang="zh-CN" altLang="en-US" sz="1600" dirty="0" smtClean="0">
                <a:solidFill>
                  <a:schemeClr val="bg1"/>
                </a:solidFill>
                <a:latin typeface="黑体" panose="02010609060101010101" pitchFamily="49" charset="-122"/>
                <a:ea typeface="黑体" panose="02010609060101010101" pitchFamily="49" charset="-122"/>
              </a:rPr>
              <a:t>生态系统；</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认证</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组件以确保互操作性和</a:t>
            </a:r>
            <a:r>
              <a:rPr lang="zh-CN" altLang="en-US" sz="1600" dirty="0" smtClean="0">
                <a:solidFill>
                  <a:schemeClr val="bg1"/>
                </a:solidFill>
                <a:latin typeface="黑体" panose="02010609060101010101" pitchFamily="49" charset="-122"/>
                <a:ea typeface="黑体" panose="02010609060101010101" pitchFamily="49" charset="-122"/>
              </a:rPr>
              <a:t>兼容性；</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提供工具以快速创建基于</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的物联网边缘解决</a:t>
            </a:r>
            <a:r>
              <a:rPr lang="zh-CN" altLang="en-US" sz="1600" dirty="0" smtClean="0">
                <a:solidFill>
                  <a:schemeClr val="bg1"/>
                </a:solidFill>
                <a:latin typeface="黑体" panose="02010609060101010101" pitchFamily="49" charset="-122"/>
                <a:ea typeface="黑体" panose="02010609060101010101" pitchFamily="49" charset="-122"/>
              </a:rPr>
              <a:t>方案；</a:t>
            </a:r>
            <a:endParaRPr lang="zh-CN" altLang="en-US" sz="1600" dirty="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chemeClr val="bg1"/>
                </a:solidFill>
                <a:latin typeface="黑体" panose="02010609060101010101" pitchFamily="49" charset="-122"/>
                <a:ea typeface="黑体" panose="02010609060101010101" pitchFamily="49" charset="-122"/>
              </a:rPr>
              <a:t>与相关的开源项目，标准组和行业联盟协作，以确保整个物联网的一致性和互操作性</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5981700" y="3554962"/>
            <a:ext cx="6067424" cy="28013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2EBA7C"/>
                </a:solidFill>
                <a:latin typeface="黑体" panose="02010609060101010101" pitchFamily="49" charset="-122"/>
                <a:ea typeface="黑体" panose="02010609060101010101" pitchFamily="49" charset="-122"/>
              </a:rPr>
              <a:t>特性</a:t>
            </a:r>
            <a:endParaRPr lang="zh-CN" altLang="en-US" sz="2000" b="1" dirty="0">
              <a:solidFill>
                <a:srgbClr val="2EBA7C"/>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平台无关</a:t>
            </a:r>
            <a:r>
              <a:rPr lang="zh-CN" altLang="en-US" sz="1600" dirty="0" smtClean="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硬件</a:t>
            </a:r>
            <a:r>
              <a:rPr lang="en-US" altLang="zh-CN" sz="1600" dirty="0" smtClean="0">
                <a:solidFill>
                  <a:schemeClr val="bg1"/>
                </a:solidFill>
                <a:latin typeface="黑体" panose="02010609060101010101" pitchFamily="49" charset="-122"/>
                <a:ea typeface="黑体" panose="02010609060101010101" pitchFamily="49" charset="-122"/>
              </a:rPr>
              <a:t>(x86/ARM)</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OS(Win/Linux/</a:t>
            </a:r>
            <a:r>
              <a:rPr lang="en-US" altLang="zh-CN" sz="1600" dirty="0" err="1" smtClean="0">
                <a:solidFill>
                  <a:schemeClr val="bg1"/>
                </a:solidFill>
                <a:latin typeface="黑体" panose="02010609060101010101" pitchFamily="49" charset="-122"/>
                <a:ea typeface="黑体" panose="02010609060101010101" pitchFamily="49" charset="-122"/>
              </a:rPr>
              <a:t>MacOS</a:t>
            </a:r>
            <a:r>
              <a:rPr lang="en-US" altLang="zh-CN" sz="1600" dirty="0" smtClean="0">
                <a:solidFill>
                  <a:schemeClr val="bg1"/>
                </a:solidFill>
                <a:latin typeface="黑体" panose="02010609060101010101" pitchFamily="49" charset="-122"/>
                <a:ea typeface="黑体" panose="02010609060101010101" pitchFamily="49" charset="-122"/>
              </a:rPr>
              <a:t>/</a:t>
            </a:r>
            <a:r>
              <a:rPr lang="en-US" altLang="zh-CN" sz="1600" i="1" dirty="0" err="1" smtClean="0">
                <a:solidFill>
                  <a:schemeClr val="bg1"/>
                </a:solidFill>
                <a:latin typeface="黑体" panose="02010609060101010101" pitchFamily="49" charset="-122"/>
                <a:ea typeface="黑体" panose="02010609060101010101" pitchFamily="49" charset="-122"/>
              </a:rPr>
              <a:t>FreeRTOS</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、分布式</a:t>
            </a:r>
            <a:r>
              <a:rPr lang="zh-CN" altLang="en-US" sz="1600" dirty="0">
                <a:solidFill>
                  <a:schemeClr val="bg1"/>
                </a:solidFill>
                <a:latin typeface="黑体" panose="02010609060101010101" pitchFamily="49" charset="-122"/>
                <a:ea typeface="黑体" panose="02010609060101010101" pitchFamily="49" charset="-122"/>
              </a:rPr>
              <a:t>微</a:t>
            </a:r>
            <a:r>
              <a:rPr lang="zh-CN" altLang="en-US" sz="1600" dirty="0" smtClean="0">
                <a:solidFill>
                  <a:schemeClr val="bg1"/>
                </a:solidFill>
                <a:latin typeface="黑体" panose="02010609060101010101" pitchFamily="49" charset="-122"/>
                <a:ea typeface="黑体" panose="02010609060101010101" pitchFamily="49" charset="-122"/>
              </a:rPr>
              <a:t>服务、容器编排部署</a:t>
            </a:r>
            <a:r>
              <a:rPr lang="en-US" altLang="zh-CN" sz="1600" dirty="0" smtClean="0">
                <a:solidFill>
                  <a:schemeClr val="bg1"/>
                </a:solidFill>
                <a:latin typeface="黑体" panose="02010609060101010101" pitchFamily="49" charset="-122"/>
                <a:ea typeface="黑体" panose="02010609060101010101" pitchFamily="49" charset="-122"/>
              </a:rPr>
              <a:t>(Docker/K8s)</a:t>
            </a:r>
            <a:r>
              <a:rPr lang="zh-CN" altLang="en-US" sz="1600" dirty="0" smtClean="0">
                <a:solidFill>
                  <a:schemeClr val="bg1"/>
                </a:solidFill>
                <a:latin typeface="黑体" panose="02010609060101010101" pitchFamily="49" charset="-122"/>
                <a:ea typeface="黑体" panose="02010609060101010101" pitchFamily="49" charset="-122"/>
              </a:rPr>
              <a:t>、多协议支持；</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非常灵活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平台任何部分都可通过微服务方式替换、升级；允许根据设备情况缩减服务；</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提供参考服务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提供开源的参考实现，同时鼓励同类最佳解决方案；</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存储和转发能力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可以与云端离线或间歇连接，具备本地数据缓存功能；</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具备安全性且易于</a:t>
            </a:r>
            <a:r>
              <a:rPr lang="zh-CN" altLang="en-US" sz="1600" dirty="0" smtClean="0">
                <a:solidFill>
                  <a:srgbClr val="2A7C60"/>
                </a:solidFill>
                <a:latin typeface="黑体" panose="02010609060101010101" pitchFamily="49" charset="-122"/>
                <a:ea typeface="黑体" panose="02010609060101010101" pitchFamily="49" charset="-122"/>
              </a:rPr>
              <a:t>管理</a:t>
            </a:r>
            <a:r>
              <a:rPr lang="en-US" altLang="zh-CN" sz="1600" dirty="0">
                <a:solidFill>
                  <a:srgbClr val="2A7C60"/>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具有可选的安全管理模块；</a:t>
            </a:r>
            <a:endParaRPr lang="en-US" altLang="zh-CN" sz="1600" dirty="0" smtClean="0">
              <a:solidFill>
                <a:schemeClr val="bg1"/>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提供</a:t>
            </a:r>
            <a:r>
              <a:rPr lang="en-US" altLang="zh-CN" sz="1600" dirty="0" smtClean="0">
                <a:solidFill>
                  <a:srgbClr val="2A7C60"/>
                </a:solidFill>
                <a:latin typeface="黑体" panose="02010609060101010101" pitchFamily="49" charset="-122"/>
                <a:ea typeface="黑体" panose="02010609060101010101" pitchFamily="49" charset="-122"/>
              </a:rPr>
              <a:t>RESTful</a:t>
            </a:r>
            <a:r>
              <a:rPr lang="zh-CN" altLang="en-US" sz="1600" dirty="0" smtClean="0">
                <a:solidFill>
                  <a:srgbClr val="2A7C60"/>
                </a:solidFill>
                <a:latin typeface="黑体" panose="02010609060101010101" pitchFamily="49" charset="-122"/>
                <a:ea typeface="黑体" panose="02010609060101010101" pitchFamily="49" charset="-122"/>
              </a:rPr>
              <a:t>风格</a:t>
            </a:r>
            <a:r>
              <a:rPr lang="zh-CN" altLang="en-US" sz="1600" dirty="0">
                <a:solidFill>
                  <a:srgbClr val="2A7C60"/>
                </a:solidFill>
                <a:latin typeface="黑体" panose="02010609060101010101" pitchFamily="49" charset="-122"/>
                <a:ea typeface="黑体" panose="02010609060101010101" pitchFamily="49" charset="-122"/>
              </a:rPr>
              <a:t>的</a:t>
            </a:r>
            <a:r>
              <a:rPr lang="en-US" altLang="zh-CN" sz="1600" dirty="0">
                <a:solidFill>
                  <a:srgbClr val="2A7C60"/>
                </a:solidFill>
                <a:latin typeface="黑体" panose="02010609060101010101" pitchFamily="49" charset="-122"/>
                <a:ea typeface="黑体" panose="02010609060101010101" pitchFamily="49" charset="-122"/>
              </a:rPr>
              <a:t>SDK </a:t>
            </a:r>
            <a:r>
              <a:rPr lang="en-US" altLang="zh-CN" sz="1600" dirty="0" smtClean="0">
                <a:solidFill>
                  <a:srgbClr val="2A7C60"/>
                </a:solidFill>
                <a:latin typeface="黑体" panose="02010609060101010101" pitchFamily="49" charset="-122"/>
                <a:ea typeface="黑体" panose="02010609060101010101" pitchFamily="49" charset="-122"/>
              </a:rPr>
              <a:t>API</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方便二次开发与定制。</a:t>
            </a:r>
            <a:endParaRPr lang="en-US" altLang="zh-CN" sz="1600" dirty="0">
              <a:solidFill>
                <a:schemeClr val="bg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2458657" y="2277515"/>
            <a:ext cx="6556755" cy="1105725"/>
          </a:xfrm>
          <a:prstGeom prst="rect">
            <a:avLst/>
          </a:prstGeom>
        </p:spPr>
      </p:pic>
    </p:spTree>
    <p:extLst>
      <p:ext uri="{BB962C8B-B14F-4D97-AF65-F5344CB8AC3E}">
        <p14:creationId xmlns:p14="http://schemas.microsoft.com/office/powerpoint/2010/main" val="25032030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39</a:t>
            </a:fld>
            <a:endParaRPr lang="zh-CN" altLang="en-US" dirty="0"/>
          </a:p>
        </p:txBody>
      </p:sp>
      <p:sp>
        <p:nvSpPr>
          <p:cNvPr id="5" name="文本框 4"/>
          <p:cNvSpPr txBox="1"/>
          <p:nvPr/>
        </p:nvSpPr>
        <p:spPr>
          <a:xfrm>
            <a:off x="505689" y="270738"/>
            <a:ext cx="6389633" cy="830997"/>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a:t>
            </a:r>
            <a:r>
              <a:rPr lang="en-US" altLang="zh-CN" sz="2400" dirty="0" smtClean="0">
                <a:solidFill>
                  <a:srgbClr val="2EBA7C"/>
                </a:solidFill>
                <a:latin typeface="黑体" panose="02010609060101010101" pitchFamily="49" charset="-122"/>
                <a:ea typeface="黑体" panose="02010609060101010101" pitchFamily="49" charset="-122"/>
              </a:rPr>
              <a:t>Foundry</a:t>
            </a:r>
            <a:r>
              <a:rPr lang="zh-CN" altLang="en-US" sz="2400" dirty="0" smtClean="0">
                <a:solidFill>
                  <a:srgbClr val="2EBA7C"/>
                </a:solidFill>
                <a:latin typeface="黑体" panose="02010609060101010101" pitchFamily="49" charset="-122"/>
                <a:ea typeface="黑体" panose="02010609060101010101" pitchFamily="49" charset="-122"/>
              </a:rPr>
              <a:t>系统架构</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2/4</a:t>
            </a:r>
            <a:r>
              <a:rPr lang="zh-CN" altLang="en-US" sz="2400" dirty="0">
                <a:solidFill>
                  <a:srgbClr val="2EBA7C"/>
                </a:solidFill>
                <a:latin typeface="黑体" panose="02010609060101010101" pitchFamily="49" charset="-122"/>
                <a:ea typeface="黑体" panose="02010609060101010101" pitchFamily="49" charset="-122"/>
              </a:rPr>
              <a:t>）</a:t>
            </a:r>
          </a:p>
          <a:p>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11" name="矩形 10"/>
          <p:cNvSpPr/>
          <p:nvPr/>
        </p:nvSpPr>
        <p:spPr>
          <a:xfrm>
            <a:off x="21657" y="885450"/>
            <a:ext cx="6140851" cy="245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i="1" dirty="0">
                <a:solidFill>
                  <a:schemeClr val="bg1"/>
                </a:solidFill>
                <a:latin typeface="黑体" panose="02010609060101010101" pitchFamily="49" charset="-122"/>
                <a:ea typeface="黑体" panose="02010609060101010101" pitchFamily="49" charset="-122"/>
              </a:rPr>
              <a:t>四个服务层：</a:t>
            </a:r>
            <a:endParaRPr lang="en-US" altLang="zh-CN" b="1" i="1"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应用服务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从</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提取、处理、转换和发送数据，它通过“函数管道”的方式处理数据，并可以将数据发送至</a:t>
            </a:r>
            <a:r>
              <a:rPr lang="en-US" altLang="zh-CN" sz="1600" dirty="0" smtClean="0">
                <a:solidFill>
                  <a:schemeClr val="bg1"/>
                </a:solidFill>
                <a:latin typeface="黑体" panose="02010609060101010101" pitchFamily="49" charset="-122"/>
                <a:ea typeface="黑体" panose="02010609060101010101" pitchFamily="49" charset="-122"/>
              </a:rPr>
              <a:t>Azure</a:t>
            </a:r>
            <a:r>
              <a:rPr lang="zh-CN" altLang="en-US" sz="1600" dirty="0" smtClean="0">
                <a:solidFill>
                  <a:schemeClr val="bg1"/>
                </a:solidFill>
                <a:latin typeface="黑体" panose="02010609060101010101" pitchFamily="49" charset="-122"/>
                <a:ea typeface="黑体" panose="02010609060101010101" pitchFamily="49" charset="-122"/>
              </a:rPr>
              <a:t>等第三方</a:t>
            </a:r>
            <a:r>
              <a:rPr lang="en-US" altLang="zh-CN" sz="1600" dirty="0" smtClean="0">
                <a:solidFill>
                  <a:schemeClr val="bg1"/>
                </a:solidFill>
                <a:latin typeface="黑体" panose="02010609060101010101" pitchFamily="49" charset="-122"/>
                <a:ea typeface="黑体" panose="02010609060101010101" pitchFamily="49" charset="-122"/>
              </a:rPr>
              <a:t>IoT</a:t>
            </a:r>
            <a:r>
              <a:rPr lang="zh-CN" altLang="en-US" sz="1600" dirty="0" smtClean="0">
                <a:solidFill>
                  <a:schemeClr val="bg1"/>
                </a:solidFill>
                <a:latin typeface="黑体" panose="02010609060101010101" pitchFamily="49" charset="-122"/>
                <a:ea typeface="黑体" panose="02010609060101010101" pitchFamily="49" charset="-122"/>
              </a:rPr>
              <a:t>平台；</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支持</a:t>
            </a:r>
            <a:r>
              <a:rPr lang="zh-CN" altLang="en-US" sz="1600" dirty="0">
                <a:solidFill>
                  <a:srgbClr val="2A7C60"/>
                </a:solidFill>
                <a:latin typeface="黑体" panose="02010609060101010101" pitchFamily="49" charset="-122"/>
                <a:ea typeface="黑体" panose="02010609060101010101" pitchFamily="49" charset="-122"/>
              </a:rPr>
              <a:t>服务</a:t>
            </a:r>
            <a:r>
              <a:rPr lang="zh-CN" altLang="en-US" sz="1600" dirty="0" smtClean="0">
                <a:solidFill>
                  <a:srgbClr val="2A7C60"/>
                </a:solidFill>
                <a:latin typeface="黑体" panose="02010609060101010101" pitchFamily="49" charset="-122"/>
                <a:ea typeface="黑体" panose="02010609060101010101" pitchFamily="49" charset="-122"/>
              </a:rPr>
              <a:t>层</a:t>
            </a:r>
            <a:r>
              <a:rPr lang="zh-CN" altLang="en-US" sz="1400" dirty="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 </a:t>
            </a:r>
            <a:r>
              <a:rPr lang="zh-CN" altLang="en-US" sz="1600" dirty="0" smtClean="0">
                <a:solidFill>
                  <a:schemeClr val="bg1"/>
                </a:solidFill>
                <a:latin typeface="黑体" panose="02010609060101010101" pitchFamily="49" charset="-122"/>
                <a:ea typeface="黑体" panose="02010609060101010101" pitchFamily="49" charset="-122"/>
              </a:rPr>
              <a:t>涵盖</a:t>
            </a:r>
            <a:r>
              <a:rPr lang="zh-CN" altLang="en-US" sz="1600" dirty="0">
                <a:solidFill>
                  <a:schemeClr val="bg1"/>
                </a:solidFill>
                <a:latin typeface="黑体" panose="02010609060101010101" pitchFamily="49" charset="-122"/>
                <a:ea typeface="黑体" panose="02010609060101010101" pitchFamily="49" charset="-122"/>
              </a:rPr>
              <a:t>大量的微</a:t>
            </a:r>
            <a:r>
              <a:rPr lang="zh-CN" altLang="en-US" sz="1600" dirty="0" smtClean="0">
                <a:solidFill>
                  <a:schemeClr val="bg1"/>
                </a:solidFill>
                <a:latin typeface="黑体" panose="02010609060101010101" pitchFamily="49" charset="-122"/>
                <a:ea typeface="黑体" panose="02010609060101010101" pitchFamily="49" charset="-122"/>
              </a:rPr>
              <a:t>服务，提供</a:t>
            </a:r>
            <a:r>
              <a:rPr lang="zh-CN" altLang="en-US" sz="1600" dirty="0">
                <a:solidFill>
                  <a:schemeClr val="bg1"/>
                </a:solidFill>
                <a:latin typeface="黑体" panose="02010609060101010101" pitchFamily="49" charset="-122"/>
                <a:ea typeface="黑体" panose="02010609060101010101" pitchFamily="49" charset="-122"/>
              </a:rPr>
              <a:t>边缘分析和</a:t>
            </a:r>
            <a:r>
              <a:rPr lang="zh-CN" altLang="en-US" sz="1600" dirty="0" smtClean="0">
                <a:solidFill>
                  <a:schemeClr val="bg1"/>
                </a:solidFill>
                <a:latin typeface="黑体" panose="02010609060101010101" pitchFamily="49" charset="-122"/>
                <a:ea typeface="黑体" panose="02010609060101010101" pitchFamily="49" charset="-122"/>
              </a:rPr>
              <a:t>智能，本层这些服务是可选的。</a:t>
            </a:r>
            <a:endParaRPr lang="en-US" altLang="zh-CN" sz="1600" dirty="0" smtClean="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设备服务层</a:t>
            </a:r>
            <a:r>
              <a:rPr lang="en-US" altLang="zh-CN" sz="1600" dirty="0">
                <a:solidFill>
                  <a:schemeClr val="bg1"/>
                </a:solidFill>
                <a:latin typeface="黑体" panose="02010609060101010101" pitchFamily="49" charset="-122"/>
                <a:ea typeface="黑体" panose="02010609060101010101" pitchFamily="49" charset="-122"/>
              </a:rPr>
              <a:t> - </a:t>
            </a:r>
            <a:r>
              <a:rPr lang="zh-CN" altLang="en-US" sz="1600" dirty="0">
                <a:solidFill>
                  <a:schemeClr val="bg1"/>
                </a:solidFill>
                <a:latin typeface="黑体" panose="02010609060101010101" pitchFamily="49" charset="-122"/>
                <a:ea typeface="黑体" panose="02010609060101010101" pitchFamily="49" charset="-122"/>
              </a:rPr>
              <a:t>本层负责与边缘设备进行交互，一个设备服务可以同时为多个边缘设备进行服务。提供了</a:t>
            </a:r>
            <a:r>
              <a:rPr lang="en-US" altLang="zh-CN" sz="1600" dirty="0">
                <a:solidFill>
                  <a:schemeClr val="bg1"/>
                </a:solidFill>
                <a:latin typeface="黑体" panose="02010609060101010101" pitchFamily="49" charset="-122"/>
                <a:ea typeface="黑体" panose="02010609060101010101" pitchFamily="49" charset="-122"/>
              </a:rPr>
              <a:t>C</a:t>
            </a:r>
            <a:r>
              <a:rPr lang="zh-CN" altLang="en-US" sz="1600" dirty="0">
                <a:solidFill>
                  <a:schemeClr val="bg1"/>
                </a:solidFill>
                <a:latin typeface="黑体" panose="02010609060101010101" pitchFamily="49" charset="-122"/>
                <a:ea typeface="黑体" panose="02010609060101010101" pitchFamily="49" charset="-122"/>
              </a:rPr>
              <a:t>或</a:t>
            </a:r>
            <a:r>
              <a:rPr lang="en-US" altLang="zh-CN" sz="1600" dirty="0">
                <a:solidFill>
                  <a:schemeClr val="bg1"/>
                </a:solidFill>
                <a:latin typeface="黑体" panose="02010609060101010101" pitchFamily="49" charset="-122"/>
                <a:ea typeface="黑体" panose="02010609060101010101" pitchFamily="49" charset="-122"/>
              </a:rPr>
              <a:t>Go</a:t>
            </a:r>
            <a:r>
              <a:rPr lang="zh-CN" altLang="en-US" sz="1600" dirty="0">
                <a:solidFill>
                  <a:schemeClr val="bg1"/>
                </a:solidFill>
                <a:latin typeface="黑体" panose="02010609060101010101" pitchFamily="49" charset="-122"/>
                <a:ea typeface="黑体" panose="02010609060101010101" pitchFamily="49" charset="-122"/>
              </a:rPr>
              <a:t>的</a:t>
            </a:r>
            <a:r>
              <a:rPr lang="en-US" altLang="zh-CN" sz="1600" dirty="0">
                <a:solidFill>
                  <a:schemeClr val="bg1"/>
                </a:solidFill>
                <a:latin typeface="黑体" panose="02010609060101010101" pitchFamily="49" charset="-122"/>
                <a:ea typeface="黑体" panose="02010609060101010101" pitchFamily="49" charset="-122"/>
              </a:rPr>
              <a:t>SDK</a:t>
            </a:r>
            <a:r>
              <a:rPr lang="zh-CN" altLang="en-US" sz="1600" dirty="0">
                <a:solidFill>
                  <a:schemeClr val="bg1"/>
                </a:solidFill>
                <a:latin typeface="黑体" panose="02010609060101010101" pitchFamily="49" charset="-122"/>
                <a:ea typeface="黑体" panose="02010609060101010101" pitchFamily="49" charset="-122"/>
              </a:rPr>
              <a:t>进行扩展</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核心</a:t>
            </a:r>
            <a:r>
              <a:rPr lang="zh-CN" altLang="en-US" sz="1600" dirty="0">
                <a:solidFill>
                  <a:srgbClr val="2A7C60"/>
                </a:solidFill>
                <a:latin typeface="黑体" panose="02010609060101010101" pitchFamily="49" charset="-122"/>
                <a:ea typeface="黑体" panose="02010609060101010101" pitchFamily="49" charset="-122"/>
              </a:rPr>
              <a:t>服务</a:t>
            </a:r>
            <a:r>
              <a:rPr lang="zh-CN" altLang="en-US" sz="1600" dirty="0" smtClean="0">
                <a:solidFill>
                  <a:srgbClr val="2A7C60"/>
                </a:solidFill>
                <a:latin typeface="黑体" panose="02010609060101010101" pitchFamily="49" charset="-122"/>
                <a:ea typeface="黑体" panose="02010609060101010101" pitchFamily="49" charset="-122"/>
              </a:rPr>
              <a:t>层 </a:t>
            </a:r>
            <a:r>
              <a:rPr lang="en-US" altLang="zh-CN" sz="1600"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本</a:t>
            </a:r>
            <a:r>
              <a:rPr lang="zh-CN" altLang="en-US" sz="1600" dirty="0" smtClean="0">
                <a:solidFill>
                  <a:schemeClr val="bg1"/>
                </a:solidFill>
                <a:latin typeface="黑体" panose="02010609060101010101" pitchFamily="49" charset="-122"/>
                <a:ea typeface="黑体" panose="02010609060101010101" pitchFamily="49" charset="-122"/>
              </a:rPr>
              <a:t>层在</a:t>
            </a:r>
            <a:r>
              <a:rPr lang="en-US" altLang="zh-CN" sz="1600" dirty="0" smtClean="0">
                <a:solidFill>
                  <a:schemeClr val="bg1"/>
                </a:solidFill>
                <a:latin typeface="黑体" panose="02010609060101010101" pitchFamily="49" charset="-122"/>
                <a:ea typeface="黑体" panose="02010609060101010101" pitchFamily="49" charset="-122"/>
              </a:rPr>
              <a:t>EdgeX</a:t>
            </a:r>
            <a:r>
              <a:rPr lang="zh-CN" altLang="en-US" sz="1600" dirty="0" smtClean="0">
                <a:solidFill>
                  <a:schemeClr val="bg1"/>
                </a:solidFill>
                <a:latin typeface="黑体" panose="02010609060101010101" pitchFamily="49" charset="-122"/>
                <a:ea typeface="黑体" panose="02010609060101010101" pitchFamily="49" charset="-122"/>
              </a:rPr>
              <a:t>中是最重要的一层，主要由</a:t>
            </a:r>
            <a:r>
              <a:rPr lang="zh-CN" altLang="en-US" sz="1600" dirty="0">
                <a:solidFill>
                  <a:schemeClr val="bg1"/>
                </a:solidFill>
                <a:latin typeface="黑体" panose="02010609060101010101" pitchFamily="49" charset="-122"/>
                <a:ea typeface="黑体" panose="02010609060101010101" pitchFamily="49" charset="-122"/>
              </a:rPr>
              <a:t>以下组件组成</a:t>
            </a:r>
            <a:r>
              <a:rPr lang="zh-CN" altLang="en-US"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grpSp>
        <p:nvGrpSpPr>
          <p:cNvPr id="10" name="组合 9"/>
          <p:cNvGrpSpPr/>
          <p:nvPr/>
        </p:nvGrpSpPr>
        <p:grpSpPr>
          <a:xfrm>
            <a:off x="6191250" y="1257300"/>
            <a:ext cx="5883185" cy="4869654"/>
            <a:chOff x="709126" y="95039"/>
            <a:chExt cx="10389166" cy="6556718"/>
          </a:xfrm>
        </p:grpSpPr>
        <p:pic>
          <p:nvPicPr>
            <p:cNvPr id="7" name="图片 6"/>
            <p:cNvPicPr>
              <a:picLocks noChangeAspect="1"/>
            </p:cNvPicPr>
            <p:nvPr/>
          </p:nvPicPr>
          <p:blipFill>
            <a:blip r:embed="rId3"/>
            <a:stretch>
              <a:fillRect/>
            </a:stretch>
          </p:blipFill>
          <p:spPr>
            <a:xfrm>
              <a:off x="709126" y="95039"/>
              <a:ext cx="10389166" cy="6556718"/>
            </a:xfrm>
            <a:prstGeom prst="rect">
              <a:avLst/>
            </a:prstGeom>
          </p:spPr>
        </p:pic>
        <p:sp>
          <p:nvSpPr>
            <p:cNvPr id="8" name="矩形 7"/>
            <p:cNvSpPr/>
            <p:nvPr/>
          </p:nvSpPr>
          <p:spPr>
            <a:xfrm>
              <a:off x="858417" y="1277434"/>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松耦合微服务框架</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8950286" y="4909362"/>
              <a:ext cx="876087" cy="55560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黑体" panose="02010609060101010101" pitchFamily="49" charset="-122"/>
                  <a:ea typeface="黑体" panose="02010609060101010101" pitchFamily="49" charset="-122"/>
                </a:rPr>
                <a:t>自定义服务</a:t>
              </a:r>
            </a:p>
          </p:txBody>
        </p:sp>
        <p:sp>
          <p:nvSpPr>
            <p:cNvPr id="13" name="矩形 12"/>
            <p:cNvSpPr/>
            <p:nvPr/>
          </p:nvSpPr>
          <p:spPr>
            <a:xfrm>
              <a:off x="1805941" y="4666310"/>
              <a:ext cx="1814584" cy="2493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设备服务层</a:t>
              </a:r>
            </a:p>
          </p:txBody>
        </p:sp>
        <p:sp>
          <p:nvSpPr>
            <p:cNvPr id="14" name="矩形 13"/>
            <p:cNvSpPr/>
            <p:nvPr/>
          </p:nvSpPr>
          <p:spPr>
            <a:xfrm>
              <a:off x="2120166" y="2903427"/>
              <a:ext cx="1580338"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规则引擎</a:t>
              </a:r>
            </a:p>
          </p:txBody>
        </p:sp>
        <p:sp>
          <p:nvSpPr>
            <p:cNvPr id="15" name="矩形 14"/>
            <p:cNvSpPr/>
            <p:nvPr/>
          </p:nvSpPr>
          <p:spPr>
            <a:xfrm>
              <a:off x="4331237" y="2905035"/>
              <a:ext cx="1405780" cy="23991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服务调度</a:t>
              </a:r>
            </a:p>
          </p:txBody>
        </p:sp>
        <p:sp>
          <p:nvSpPr>
            <p:cNvPr id="20" name="矩形 19"/>
            <p:cNvSpPr/>
            <p:nvPr/>
          </p:nvSpPr>
          <p:spPr>
            <a:xfrm>
              <a:off x="6281336" y="2903427"/>
              <a:ext cx="1668346" cy="2415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报警通知</a:t>
              </a:r>
            </a:p>
          </p:txBody>
        </p:sp>
        <p:sp>
          <p:nvSpPr>
            <p:cNvPr id="21" name="矩形 20"/>
            <p:cNvSpPr/>
            <p:nvPr/>
          </p:nvSpPr>
          <p:spPr>
            <a:xfrm>
              <a:off x="8493999" y="2867711"/>
              <a:ext cx="1159756" cy="3606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2" name="矩形 21"/>
            <p:cNvSpPr/>
            <p:nvPr/>
          </p:nvSpPr>
          <p:spPr>
            <a:xfrm>
              <a:off x="2011664" y="2528596"/>
              <a:ext cx="1944516" cy="20577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支持服务层</a:t>
              </a:r>
            </a:p>
          </p:txBody>
        </p:sp>
        <p:sp>
          <p:nvSpPr>
            <p:cNvPr id="23" name="矩形 22"/>
            <p:cNvSpPr/>
            <p:nvPr/>
          </p:nvSpPr>
          <p:spPr>
            <a:xfrm>
              <a:off x="4478334" y="2503301"/>
              <a:ext cx="1617666" cy="25636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4" name="矩形 23"/>
            <p:cNvSpPr/>
            <p:nvPr/>
          </p:nvSpPr>
          <p:spPr>
            <a:xfrm>
              <a:off x="5301062" y="1402852"/>
              <a:ext cx="1121467" cy="36996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任选协议</a:t>
              </a:r>
            </a:p>
          </p:txBody>
        </p:sp>
        <p:sp>
          <p:nvSpPr>
            <p:cNvPr id="25" name="矩形 24"/>
            <p:cNvSpPr/>
            <p:nvPr/>
          </p:nvSpPr>
          <p:spPr>
            <a:xfrm>
              <a:off x="2121896" y="1971205"/>
              <a:ext cx="1724051" cy="290983"/>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注册配置</a:t>
              </a:r>
            </a:p>
          </p:txBody>
        </p:sp>
        <p:sp>
          <p:nvSpPr>
            <p:cNvPr id="26" name="矩形 25"/>
            <p:cNvSpPr/>
            <p:nvPr/>
          </p:nvSpPr>
          <p:spPr>
            <a:xfrm>
              <a:off x="2011664" y="1632583"/>
              <a:ext cx="1834283"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应用服务层</a:t>
              </a:r>
            </a:p>
          </p:txBody>
        </p:sp>
        <p:sp>
          <p:nvSpPr>
            <p:cNvPr id="27" name="矩形 26"/>
            <p:cNvSpPr/>
            <p:nvPr/>
          </p:nvSpPr>
          <p:spPr>
            <a:xfrm>
              <a:off x="4458722" y="2062044"/>
              <a:ext cx="1599989" cy="25734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应用服务</a:t>
              </a:r>
            </a:p>
          </p:txBody>
        </p:sp>
        <p:sp>
          <p:nvSpPr>
            <p:cNvPr id="28" name="矩形 27"/>
            <p:cNvSpPr/>
            <p:nvPr/>
          </p:nvSpPr>
          <p:spPr>
            <a:xfrm>
              <a:off x="6603028" y="1881703"/>
              <a:ext cx="1550371" cy="18034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自定义服务</a:t>
              </a:r>
            </a:p>
          </p:txBody>
        </p:sp>
        <p:sp>
          <p:nvSpPr>
            <p:cNvPr id="29" name="矩形 28"/>
            <p:cNvSpPr/>
            <p:nvPr/>
          </p:nvSpPr>
          <p:spPr>
            <a:xfrm>
              <a:off x="2038698" y="3610040"/>
              <a:ext cx="1807247" cy="165501"/>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核心</a:t>
              </a:r>
              <a:r>
                <a:rPr lang="zh-CN" altLang="en-US" sz="1200" dirty="0" smtClean="0">
                  <a:solidFill>
                    <a:schemeClr val="bg1"/>
                  </a:solidFill>
                  <a:latin typeface="黑体" panose="02010609060101010101" pitchFamily="49" charset="-122"/>
                  <a:ea typeface="黑体" panose="02010609060101010101" pitchFamily="49" charset="-122"/>
                </a:rPr>
                <a:t>服务层</a:t>
              </a:r>
              <a:endParaRPr lang="zh-CN" altLang="en-US" sz="1200" dirty="0">
                <a:solidFill>
                  <a:schemeClr val="bg1"/>
                </a:solidFill>
                <a:latin typeface="黑体" panose="02010609060101010101" pitchFamily="49" charset="-122"/>
                <a:ea typeface="黑体" panose="02010609060101010101" pitchFamily="49" charset="-122"/>
              </a:endParaRPr>
            </a:p>
          </p:txBody>
        </p:sp>
        <p:sp>
          <p:nvSpPr>
            <p:cNvPr id="30" name="矩形 29"/>
            <p:cNvSpPr/>
            <p:nvPr/>
          </p:nvSpPr>
          <p:spPr>
            <a:xfrm>
              <a:off x="4458722" y="3474547"/>
              <a:ext cx="2911234" cy="196904"/>
            </a:xfrm>
            <a:prstGeom prst="rect">
              <a:avLst/>
            </a:prstGeom>
            <a:solidFill>
              <a:srgbClr val="3C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黑体" panose="02010609060101010101" pitchFamily="49" charset="-122"/>
                  <a:ea typeface="黑体" panose="02010609060101010101" pitchFamily="49" charset="-122"/>
                </a:rPr>
                <a:t>所有服务通过</a:t>
              </a:r>
              <a:r>
                <a:rPr lang="en-US" altLang="zh-CN" sz="1200" dirty="0">
                  <a:solidFill>
                    <a:schemeClr val="bg1"/>
                  </a:solidFill>
                  <a:latin typeface="黑体" panose="02010609060101010101" pitchFamily="49" charset="-122"/>
                  <a:ea typeface="黑体" panose="02010609060101010101" pitchFamily="49" charset="-122"/>
                </a:rPr>
                <a:t>API</a:t>
              </a:r>
              <a:r>
                <a:rPr lang="zh-CN" altLang="en-US" sz="1200" dirty="0">
                  <a:solidFill>
                    <a:schemeClr val="bg1"/>
                  </a:solidFill>
                  <a:latin typeface="黑体" panose="02010609060101010101" pitchFamily="49" charset="-122"/>
                  <a:ea typeface="黑体" panose="02010609060101010101" pitchFamily="49" charset="-122"/>
                </a:rPr>
                <a:t>交互</a:t>
              </a:r>
            </a:p>
          </p:txBody>
        </p:sp>
        <p:sp>
          <p:nvSpPr>
            <p:cNvPr id="31" name="矩形 30"/>
            <p:cNvSpPr/>
            <p:nvPr/>
          </p:nvSpPr>
          <p:spPr>
            <a:xfrm>
              <a:off x="4094617" y="843692"/>
              <a:ext cx="3928187" cy="31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北向设备、应用、云</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2" name="矩形 31"/>
            <p:cNvSpPr/>
            <p:nvPr/>
          </p:nvSpPr>
          <p:spPr>
            <a:xfrm>
              <a:off x="3845944" y="6312332"/>
              <a:ext cx="4648055" cy="339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南向设备、传感器、执行器</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33" name="矩形 32"/>
            <p:cNvSpPr/>
            <p:nvPr/>
          </p:nvSpPr>
          <p:spPr>
            <a:xfrm>
              <a:off x="3396784" y="4658304"/>
              <a:ext cx="4626020" cy="28028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黑体" panose="02010609060101010101" pitchFamily="49" charset="-122"/>
                  <a:ea typeface="黑体" panose="02010609060101010101" pitchFamily="49" charset="-122"/>
                </a:rPr>
                <a:t>（通过</a:t>
              </a:r>
              <a:r>
                <a:rPr lang="en-US" altLang="zh-CN" sz="1200" dirty="0">
                  <a:solidFill>
                    <a:schemeClr val="tx1"/>
                  </a:solidFill>
                  <a:latin typeface="黑体" panose="02010609060101010101" pitchFamily="49" charset="-122"/>
                  <a:ea typeface="黑体" panose="02010609060101010101" pitchFamily="49" charset="-122"/>
                </a:rPr>
                <a:t>SDK</a:t>
              </a:r>
              <a:r>
                <a:rPr lang="zh-CN" altLang="en-US" sz="1200" dirty="0">
                  <a:solidFill>
                    <a:schemeClr val="tx1"/>
                  </a:solidFill>
                  <a:latin typeface="黑体" panose="02010609060101010101" pitchFamily="49" charset="-122"/>
                  <a:ea typeface="黑体" panose="02010609060101010101" pitchFamily="49" charset="-122"/>
                </a:rPr>
                <a:t>支持任何标准或私有协议）</a:t>
              </a:r>
            </a:p>
          </p:txBody>
        </p:sp>
        <p:sp>
          <p:nvSpPr>
            <p:cNvPr id="34" name="矩形 33"/>
            <p:cNvSpPr/>
            <p:nvPr/>
          </p:nvSpPr>
          <p:spPr>
            <a:xfrm>
              <a:off x="974329" y="1642624"/>
              <a:ext cx="831611" cy="389711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安全</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5" name="矩形 34"/>
            <p:cNvSpPr/>
            <p:nvPr/>
          </p:nvSpPr>
          <p:spPr>
            <a:xfrm>
              <a:off x="9967983" y="1642624"/>
              <a:ext cx="816081" cy="39656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系统管理</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6" name="矩形 35"/>
            <p:cNvSpPr/>
            <p:nvPr/>
          </p:nvSpPr>
          <p:spPr>
            <a:xfrm>
              <a:off x="7053910" y="1343790"/>
              <a:ext cx="1707963" cy="18792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容器部署</a:t>
              </a: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38" name="矩形 37"/>
            <p:cNvSpPr/>
            <p:nvPr/>
          </p:nvSpPr>
          <p:spPr>
            <a:xfrm>
              <a:off x="9076101" y="1343790"/>
              <a:ext cx="1707963" cy="18021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开发者</a:t>
              </a:r>
              <a:r>
                <a:rPr lang="en-US" altLang="zh-CN" sz="1200" dirty="0" smtClean="0">
                  <a:solidFill>
                    <a:schemeClr val="tx1"/>
                  </a:solidFill>
                  <a:latin typeface="黑体" panose="02010609060101010101" pitchFamily="49" charset="-122"/>
                  <a:ea typeface="黑体" panose="02010609060101010101" pitchFamily="49" charset="-122"/>
                </a:rPr>
                <a:t>GUI</a:t>
              </a:r>
              <a:endParaRPr lang="zh-CN" altLang="en-US" sz="1200" dirty="0">
                <a:solidFill>
                  <a:schemeClr val="tx1"/>
                </a:solidFill>
                <a:latin typeface="黑体" panose="02010609060101010101" pitchFamily="49" charset="-122"/>
                <a:ea typeface="黑体" panose="02010609060101010101" pitchFamily="49" charset="-122"/>
              </a:endParaRPr>
            </a:p>
          </p:txBody>
        </p:sp>
      </p:grpSp>
      <p:sp>
        <p:nvSpPr>
          <p:cNvPr id="41" name="矩形 40"/>
          <p:cNvSpPr/>
          <p:nvPr/>
        </p:nvSpPr>
        <p:spPr>
          <a:xfrm>
            <a:off x="-7545" y="4949270"/>
            <a:ext cx="6096000" cy="1200329"/>
          </a:xfrm>
          <a:prstGeom prst="rect">
            <a:avLst/>
          </a:prstGeom>
        </p:spPr>
        <p:txBody>
          <a:bodyPr>
            <a:spAutoFit/>
          </a:bodyPr>
          <a:lstStyle/>
          <a:p>
            <a:r>
              <a:rPr lang="zh-CN" altLang="en-US" b="1" i="1" dirty="0">
                <a:solidFill>
                  <a:schemeClr val="bg1"/>
                </a:solidFill>
                <a:latin typeface="黑体" panose="02010609060101010101" pitchFamily="49" charset="-122"/>
                <a:ea typeface="黑体" panose="02010609060101010101" pitchFamily="49" charset="-122"/>
              </a:rPr>
              <a:t>基础增强服务：</a:t>
            </a:r>
            <a:endParaRPr lang="en-US" altLang="zh-CN" b="1" i="1"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安全</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提供安全存储以及安全访问控制的功能；</a:t>
            </a:r>
            <a:endParaRPr lang="en-US" altLang="zh-CN" sz="1600" dirty="0">
              <a:solidFill>
                <a:schemeClr val="bg1"/>
              </a:solidFill>
              <a:latin typeface="黑体" panose="02010609060101010101" pitchFamily="49" charset="-122"/>
              <a:ea typeface="黑体" panose="02010609060101010101" pitchFamily="49" charset="-122"/>
            </a:endParaRPr>
          </a:p>
          <a:p>
            <a:pPr marL="171450" indent="-171450">
              <a:buFont typeface="Arial" panose="020B0604020202020204" pitchFamily="34" charset="0"/>
              <a:buChar char="•"/>
            </a:pPr>
            <a:r>
              <a:rPr lang="zh-CN" altLang="en-US" sz="1600" dirty="0">
                <a:solidFill>
                  <a:srgbClr val="2A7C60"/>
                </a:solidFill>
                <a:latin typeface="黑体" panose="02010609060101010101" pitchFamily="49" charset="-122"/>
                <a:ea typeface="黑体" panose="02010609060101010101" pitchFamily="49" charset="-122"/>
              </a:rPr>
              <a:t>系统管理</a:t>
            </a:r>
            <a:r>
              <a:rPr lang="en-US" altLang="zh-CN" dirty="0">
                <a:solidFill>
                  <a:schemeClr val="bg1"/>
                </a:solidFill>
                <a:latin typeface="黑体" panose="02010609060101010101" pitchFamily="49" charset="-122"/>
                <a:ea typeface="黑体" panose="02010609060101010101" pitchFamily="49" charset="-122"/>
              </a:rPr>
              <a:t>– </a:t>
            </a:r>
            <a:r>
              <a:rPr lang="zh-CN" altLang="en-US" sz="1600" dirty="0">
                <a:solidFill>
                  <a:schemeClr val="bg1"/>
                </a:solidFill>
                <a:latin typeface="黑体" panose="02010609060101010101" pitchFamily="49" charset="-122"/>
                <a:ea typeface="黑体" panose="02010609060101010101" pitchFamily="49" charset="-122"/>
              </a:rPr>
              <a:t>可以启动</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停止</a:t>
            </a:r>
            <a:r>
              <a:rPr lang="en-US" altLang="zh-CN" sz="1600" dirty="0">
                <a:solidFill>
                  <a:schemeClr val="bg1"/>
                </a:solidFill>
                <a:latin typeface="黑体" panose="02010609060101010101" pitchFamily="49" charset="-122"/>
                <a:ea typeface="黑体" panose="02010609060101010101" pitchFamily="49" charset="-122"/>
              </a:rPr>
              <a:t>/</a:t>
            </a:r>
            <a:r>
              <a:rPr lang="zh-CN" altLang="en-US" sz="1600" dirty="0">
                <a:solidFill>
                  <a:schemeClr val="bg1"/>
                </a:solidFill>
                <a:latin typeface="黑体" panose="02010609060101010101" pitchFamily="49" charset="-122"/>
                <a:ea typeface="黑体" panose="02010609060101010101" pitchFamily="49" charset="-122"/>
              </a:rPr>
              <a:t>重启</a:t>
            </a:r>
            <a:r>
              <a:rPr lang="en-US" altLang="zh-CN" sz="1600" dirty="0">
                <a:solidFill>
                  <a:schemeClr val="bg1"/>
                </a:solidFill>
                <a:latin typeface="黑体" panose="02010609060101010101" pitchFamily="49" charset="-122"/>
                <a:ea typeface="黑体" panose="02010609060101010101" pitchFamily="49" charset="-122"/>
              </a:rPr>
              <a:t>EdgeX</a:t>
            </a:r>
            <a:r>
              <a:rPr lang="zh-CN" altLang="en-US" sz="1600" dirty="0">
                <a:solidFill>
                  <a:schemeClr val="bg1"/>
                </a:solidFill>
                <a:latin typeface="黑体" panose="02010609060101010101" pitchFamily="49" charset="-122"/>
                <a:ea typeface="黑体" panose="02010609060101010101" pitchFamily="49" charset="-122"/>
              </a:rPr>
              <a:t>服务，获取服务状态，监控服务运行指标（如内存使用）等。</a:t>
            </a:r>
            <a:endParaRPr lang="en-US" altLang="zh-CN" sz="1600" dirty="0">
              <a:solidFill>
                <a:schemeClr val="bg1"/>
              </a:solidFill>
              <a:latin typeface="黑体" panose="02010609060101010101" pitchFamily="49" charset="-122"/>
              <a:ea typeface="黑体" panose="02010609060101010101" pitchFamily="49" charset="-122"/>
            </a:endParaRPr>
          </a:p>
        </p:txBody>
      </p:sp>
      <p:sp>
        <p:nvSpPr>
          <p:cNvPr id="42" name="矩形 41"/>
          <p:cNvSpPr/>
          <p:nvPr/>
        </p:nvSpPr>
        <p:spPr>
          <a:xfrm>
            <a:off x="134652" y="3469067"/>
            <a:ext cx="6016502" cy="1354217"/>
          </a:xfrm>
          <a:prstGeom prst="rect">
            <a:avLst/>
          </a:prstGeom>
          <a:gradFill>
            <a:gsLst>
              <a:gs pos="24000">
                <a:srgbClr val="424752"/>
              </a:gs>
              <a:gs pos="100000">
                <a:srgbClr val="2A7C60">
                  <a:alpha val="20000"/>
                </a:srgbClr>
              </a:gs>
            </a:gsLst>
            <a:lin ang="16200000" scaled="0"/>
          </a:gradFill>
        </p:spPr>
        <p:txBody>
          <a:bodyPr wrap="square">
            <a:spAutoFit/>
          </a:bodyPr>
          <a:lstStyle/>
          <a:p>
            <a:r>
              <a:rPr lang="en-US" altLang="zh-CN" sz="1600" dirty="0" smtClean="0">
                <a:solidFill>
                  <a:srgbClr val="2EBA7C"/>
                </a:solidFill>
                <a:latin typeface="黑体" panose="02010609060101010101" pitchFamily="49" charset="-122"/>
                <a:ea typeface="黑体" panose="02010609060101010101" pitchFamily="49" charset="-122"/>
              </a:rPr>
              <a:t>Core </a:t>
            </a:r>
            <a:r>
              <a:rPr lang="en-US" altLang="zh-CN" sz="1600" dirty="0">
                <a:solidFill>
                  <a:srgbClr val="2EBA7C"/>
                </a:solidFill>
                <a:latin typeface="黑体" panose="02010609060101010101" pitchFamily="49" charset="-122"/>
                <a:ea typeface="黑体" panose="02010609060101010101" pitchFamily="49" charset="-122"/>
              </a:rPr>
              <a:t>Data</a:t>
            </a:r>
            <a:r>
              <a:rPr lang="zh-CN" altLang="en-US" sz="1600" dirty="0">
                <a:solidFill>
                  <a:schemeClr val="bg1"/>
                </a:solidFill>
                <a:latin typeface="黑体" panose="02010609060101010101" pitchFamily="49" charset="-122"/>
                <a:ea typeface="黑体" panose="02010609060101010101" pitchFamily="49" charset="-122"/>
              </a:rPr>
              <a:t>：对南侧数据进行存储和管理；</a:t>
            </a:r>
          </a:p>
          <a:p>
            <a:r>
              <a:rPr lang="en-US" altLang="zh-CN" sz="1600" dirty="0">
                <a:solidFill>
                  <a:srgbClr val="2EBA7C"/>
                </a:solidFill>
                <a:latin typeface="黑体" panose="02010609060101010101" pitchFamily="49" charset="-122"/>
                <a:ea typeface="黑体" panose="02010609060101010101" pitchFamily="49" charset="-122"/>
              </a:rPr>
              <a:t>Metadata</a:t>
            </a:r>
            <a:r>
              <a:rPr lang="zh-CN" altLang="en-US" sz="1600" dirty="0">
                <a:solidFill>
                  <a:schemeClr val="bg1"/>
                </a:solidFill>
                <a:latin typeface="黑体" panose="02010609060101010101" pitchFamily="49" charset="-122"/>
                <a:ea typeface="黑体" panose="02010609060101010101" pitchFamily="49" charset="-122"/>
              </a:rPr>
              <a:t>：可以配置新设备并可与其对应的设备服务进行配对；</a:t>
            </a:r>
          </a:p>
          <a:p>
            <a:r>
              <a:rPr lang="en-US" altLang="zh-CN" sz="1600" dirty="0">
                <a:solidFill>
                  <a:srgbClr val="2EBA7C"/>
                </a:solidFill>
                <a:latin typeface="黑体" panose="02010609060101010101" pitchFamily="49" charset="-122"/>
                <a:ea typeface="黑体" panose="02010609060101010101" pitchFamily="49" charset="-122"/>
              </a:rPr>
              <a:t>Command</a:t>
            </a:r>
            <a:r>
              <a:rPr lang="zh-CN" altLang="en-US" sz="1600" dirty="0">
                <a:solidFill>
                  <a:schemeClr val="bg1"/>
                </a:solidFill>
                <a:latin typeface="黑体" panose="02010609060101010101" pitchFamily="49" charset="-122"/>
                <a:ea typeface="黑体" panose="02010609060101010101" pitchFamily="49" charset="-122"/>
              </a:rPr>
              <a:t>：处理北向应用或框架内其他应用发往南向设备的请求；</a:t>
            </a:r>
            <a:endParaRPr lang="en-US" altLang="zh-CN" sz="1600" dirty="0">
              <a:solidFill>
                <a:schemeClr val="bg1"/>
              </a:solidFill>
              <a:latin typeface="黑体" panose="02010609060101010101" pitchFamily="49" charset="-122"/>
              <a:ea typeface="黑体" panose="02010609060101010101" pitchFamily="49" charset="-122"/>
            </a:endParaRPr>
          </a:p>
          <a:p>
            <a:r>
              <a:rPr lang="en-US" altLang="zh-CN" sz="1600" dirty="0">
                <a:solidFill>
                  <a:srgbClr val="2EBA7C"/>
                </a:solidFill>
                <a:latin typeface="黑体" panose="02010609060101010101" pitchFamily="49" charset="-122"/>
                <a:ea typeface="黑体" panose="02010609060101010101" pitchFamily="49" charset="-122"/>
              </a:rPr>
              <a:t>Registry </a:t>
            </a:r>
            <a:r>
              <a:rPr lang="en-US" altLang="zh-CN" sz="1600" dirty="0">
                <a:solidFill>
                  <a:srgbClr val="2EBA7C"/>
                </a:solidFill>
                <a:latin typeface="黑体" panose="02010609060101010101" pitchFamily="49" charset="-122"/>
                <a:ea typeface="黑体" panose="02010609060101010101" pitchFamily="49" charset="-122"/>
              </a:rPr>
              <a:t>&amp; Config</a:t>
            </a:r>
            <a:r>
              <a:rPr lang="zh-CN" altLang="en-US" sz="1600" dirty="0">
                <a:solidFill>
                  <a:schemeClr val="bg1"/>
                </a:solidFill>
                <a:latin typeface="黑体" panose="02010609060101010101" pitchFamily="49" charset="-122"/>
                <a:ea typeface="黑体" panose="02010609060101010101" pitchFamily="49" charset="-122"/>
              </a:rPr>
              <a:t>：微服务注册配置中心，框架内部服务通过该组件进行注册，并且可以查询各个服务的配置信息。</a:t>
            </a:r>
          </a:p>
        </p:txBody>
      </p:sp>
    </p:spTree>
    <p:extLst>
      <p:ext uri="{BB962C8B-B14F-4D97-AF65-F5344CB8AC3E}">
        <p14:creationId xmlns:p14="http://schemas.microsoft.com/office/powerpoint/2010/main" val="4015125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a:t>
            </a:fld>
            <a:endParaRPr lang="zh-CN" altLang="en-US"/>
          </a:p>
        </p:txBody>
      </p:sp>
      <p:sp>
        <p:nvSpPr>
          <p:cNvPr id="4" name="文本框 3"/>
          <p:cNvSpPr txBox="1"/>
          <p:nvPr/>
        </p:nvSpPr>
        <p:spPr>
          <a:xfrm>
            <a:off x="3557153" y="2619240"/>
            <a:ext cx="5787736"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什么是</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01777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40</a:t>
            </a:fld>
            <a:endParaRPr lang="zh-CN" altLang="en-US"/>
          </a:p>
        </p:txBody>
      </p:sp>
      <p:sp>
        <p:nvSpPr>
          <p:cNvPr id="5" name="文本框 4"/>
          <p:cNvSpPr txBox="1"/>
          <p:nvPr/>
        </p:nvSpPr>
        <p:spPr>
          <a:xfrm>
            <a:off x="505689" y="270738"/>
            <a:ext cx="6912148"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—EdgeX </a:t>
            </a:r>
            <a:r>
              <a:rPr lang="en-US" altLang="zh-CN" sz="2400" dirty="0" smtClean="0">
                <a:solidFill>
                  <a:srgbClr val="2EBA7C"/>
                </a:solidFill>
                <a:latin typeface="黑体" panose="02010609060101010101" pitchFamily="49" charset="-122"/>
                <a:ea typeface="黑体" panose="02010609060101010101" pitchFamily="49" charset="-122"/>
              </a:rPr>
              <a:t>Foundry</a:t>
            </a:r>
            <a:r>
              <a:rPr lang="zh-CN" altLang="en-US" sz="2400" dirty="0" smtClean="0">
                <a:solidFill>
                  <a:srgbClr val="2EBA7C"/>
                </a:solidFill>
                <a:latin typeface="黑体" panose="02010609060101010101" pitchFamily="49" charset="-122"/>
                <a:ea typeface="黑体" panose="02010609060101010101" pitchFamily="49" charset="-122"/>
              </a:rPr>
              <a:t>部署方式</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3/4</a:t>
            </a:r>
            <a:r>
              <a:rPr lang="zh-CN" altLang="en-US" sz="2400" dirty="0" smtClean="0">
                <a:solidFill>
                  <a:srgbClr val="2EBA7C"/>
                </a:solidFill>
                <a:latin typeface="黑体" panose="02010609060101010101" pitchFamily="49" charset="-122"/>
                <a:ea typeface="黑体" panose="02010609060101010101" pitchFamily="49" charset="-122"/>
              </a:rPr>
              <a:t>）</a:t>
            </a:r>
            <a:endParaRPr lang="zh-CN" altLang="en-US" sz="2400" dirty="0">
              <a:solidFill>
                <a:srgbClr val="2EBA7C"/>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2266950" y="2679158"/>
            <a:ext cx="7295653" cy="4042317"/>
          </a:xfrm>
          <a:prstGeom prst="rect">
            <a:avLst/>
          </a:prstGeom>
        </p:spPr>
      </p:pic>
      <p:sp>
        <p:nvSpPr>
          <p:cNvPr id="11" name="矩形 10"/>
          <p:cNvSpPr/>
          <p:nvPr/>
        </p:nvSpPr>
        <p:spPr>
          <a:xfrm>
            <a:off x="288634" y="928122"/>
            <a:ext cx="11046116" cy="1681728"/>
          </a:xfrm>
          <a:prstGeom prst="rect">
            <a:avLst/>
          </a:prstGeom>
          <a:noFill/>
          <a:ln>
            <a:solidFill>
              <a:srgbClr val="2EB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黑体" panose="02010609060101010101" pitchFamily="49" charset="-122"/>
                <a:ea typeface="黑体" panose="02010609060101010101" pitchFamily="49" charset="-122"/>
              </a:rPr>
              <a:t>由于</a:t>
            </a:r>
            <a:r>
              <a:rPr lang="en-US" altLang="zh-CN" dirty="0" smtClean="0">
                <a:solidFill>
                  <a:schemeClr val="bg1"/>
                </a:solidFill>
                <a:latin typeface="黑体" panose="02010609060101010101" pitchFamily="49" charset="-122"/>
                <a:ea typeface="黑体" panose="02010609060101010101" pitchFamily="49" charset="-122"/>
              </a:rPr>
              <a:t>EdgeX</a:t>
            </a:r>
            <a:r>
              <a:rPr lang="zh-CN" altLang="en-US" dirty="0" smtClean="0">
                <a:solidFill>
                  <a:schemeClr val="bg1"/>
                </a:solidFill>
                <a:latin typeface="黑体" panose="02010609060101010101" pitchFamily="49" charset="-122"/>
                <a:ea typeface="黑体" panose="02010609060101010101" pitchFamily="49" charset="-122"/>
              </a:rPr>
              <a:t>完全分布式微服务的架构，可以有且不限于如下几种部署方式：</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设备服务在设备处，核心服务、应用服务、分析服务完全在云端；</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设备服务在设备处，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服务在网关，如监控摄像头；</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服务、核心</a:t>
            </a:r>
            <a:r>
              <a:rPr lang="zh-CN" altLang="en-US" dirty="0">
                <a:solidFill>
                  <a:schemeClr val="bg1"/>
                </a:solidFill>
                <a:latin typeface="黑体" panose="02010609060101010101" pitchFamily="49" charset="-122"/>
                <a:ea typeface="黑体" panose="02010609060101010101" pitchFamily="49" charset="-122"/>
              </a:rPr>
              <a:t>服务、应用服务、分析</a:t>
            </a:r>
            <a:r>
              <a:rPr lang="zh-CN" altLang="en-US" dirty="0" smtClean="0">
                <a:solidFill>
                  <a:schemeClr val="bg1"/>
                </a:solidFill>
                <a:latin typeface="黑体" panose="02010609060101010101" pitchFamily="49" charset="-122"/>
                <a:ea typeface="黑体" panose="02010609060101010101" pitchFamily="49" charset="-122"/>
              </a:rPr>
              <a:t>服务都在网关；</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smtClean="0">
                <a:solidFill>
                  <a:schemeClr val="bg1"/>
                </a:solidFill>
                <a:latin typeface="黑体" panose="02010609060101010101" pitchFamily="49" charset="-122"/>
                <a:ea typeface="黑体" panose="02010609060101010101" pitchFamily="49" charset="-122"/>
              </a:rPr>
              <a:t>设备服务、核心服务在网关，应用服务和分析服务在边缘云服务器；</a:t>
            </a:r>
            <a:endParaRPr lang="en-US" altLang="zh-CN" dirty="0" smtClean="0">
              <a:solidFill>
                <a:schemeClr val="bg1"/>
              </a:solidFill>
              <a:latin typeface="黑体" panose="02010609060101010101" pitchFamily="49" charset="-122"/>
              <a:ea typeface="黑体" panose="02010609060101010101" pitchFamily="49" charset="-122"/>
            </a:endParaRPr>
          </a:p>
          <a:p>
            <a:pPr marL="342900" indent="-342900">
              <a:buFont typeface="+mj-lt"/>
              <a:buAutoNum type="arabicPeriod"/>
            </a:pPr>
            <a:r>
              <a:rPr lang="zh-CN" altLang="en-US" dirty="0">
                <a:solidFill>
                  <a:schemeClr val="bg1"/>
                </a:solidFill>
                <a:latin typeface="黑体" panose="02010609060101010101" pitchFamily="49" charset="-122"/>
                <a:ea typeface="黑体" panose="02010609060101010101" pitchFamily="49" charset="-122"/>
              </a:rPr>
              <a:t>设备</a:t>
            </a:r>
            <a:r>
              <a:rPr lang="zh-CN" altLang="en-US" dirty="0" smtClean="0">
                <a:solidFill>
                  <a:schemeClr val="bg1"/>
                </a:solidFill>
                <a:latin typeface="黑体" panose="02010609060101010101" pitchFamily="49" charset="-122"/>
                <a:ea typeface="黑体" panose="02010609060101010101" pitchFamily="49" charset="-122"/>
              </a:rPr>
              <a:t>服务</a:t>
            </a:r>
            <a:r>
              <a:rPr lang="zh-CN" altLang="en-US" dirty="0">
                <a:solidFill>
                  <a:schemeClr val="bg1"/>
                </a:solidFill>
                <a:latin typeface="黑体" panose="02010609060101010101" pitchFamily="49" charset="-122"/>
                <a:ea typeface="黑体" panose="02010609060101010101" pitchFamily="49" charset="-122"/>
              </a:rPr>
              <a:t>在设备处，</a:t>
            </a:r>
            <a:r>
              <a:rPr lang="zh-CN" altLang="en-US" dirty="0" smtClean="0">
                <a:solidFill>
                  <a:schemeClr val="bg1"/>
                </a:solidFill>
                <a:latin typeface="黑体" panose="02010609060101010101" pitchFamily="49" charset="-122"/>
                <a:ea typeface="黑体" panose="02010609060101010101" pitchFamily="49" charset="-122"/>
              </a:rPr>
              <a:t>核心</a:t>
            </a:r>
            <a:r>
              <a:rPr lang="zh-CN" altLang="en-US" dirty="0">
                <a:solidFill>
                  <a:schemeClr val="bg1"/>
                </a:solidFill>
                <a:latin typeface="黑体" panose="02010609060101010101" pitchFamily="49" charset="-122"/>
                <a:ea typeface="黑体" panose="02010609060101010101" pitchFamily="49" charset="-122"/>
              </a:rPr>
              <a:t>服务、应用服务、分析服务都</a:t>
            </a:r>
            <a:r>
              <a:rPr lang="zh-CN" altLang="en-US" dirty="0" smtClean="0">
                <a:solidFill>
                  <a:schemeClr val="bg1"/>
                </a:solidFill>
                <a:latin typeface="黑体" panose="02010609060101010101" pitchFamily="49" charset="-122"/>
                <a:ea typeface="黑体" panose="02010609060101010101" pitchFamily="49" charset="-122"/>
              </a:rPr>
              <a:t>在边缘云服务器，如嵌入式设备。</a:t>
            </a:r>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020348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41</a:t>
            </a:fld>
            <a:endParaRPr lang="zh-CN" altLang="en-US"/>
          </a:p>
        </p:txBody>
      </p:sp>
      <p:sp>
        <p:nvSpPr>
          <p:cNvPr id="5" name="文本框 4"/>
          <p:cNvSpPr txBox="1"/>
          <p:nvPr/>
        </p:nvSpPr>
        <p:spPr>
          <a:xfrm>
            <a:off x="505688" y="270738"/>
            <a:ext cx="6902817"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边缘计算平台</a:t>
            </a:r>
            <a:r>
              <a:rPr lang="en-US" altLang="zh-CN" sz="2400" dirty="0" smtClean="0">
                <a:solidFill>
                  <a:srgbClr val="2EBA7C"/>
                </a:solidFill>
                <a:latin typeface="黑体" panose="02010609060101010101" pitchFamily="49" charset="-122"/>
                <a:ea typeface="黑体" panose="02010609060101010101" pitchFamily="49" charset="-122"/>
              </a:rPr>
              <a:t>—</a:t>
            </a:r>
            <a:r>
              <a:rPr lang="en-US" altLang="zh-CN" sz="2400" dirty="0">
                <a:solidFill>
                  <a:srgbClr val="2EBA7C"/>
                </a:solidFill>
                <a:latin typeface="黑体" panose="02010609060101010101" pitchFamily="49" charset="-122"/>
                <a:ea typeface="黑体" panose="02010609060101010101" pitchFamily="49" charset="-122"/>
              </a:rPr>
              <a:t>EdgeX Foundry</a:t>
            </a:r>
            <a:r>
              <a:rPr lang="zh-CN" altLang="en-US" sz="2400" dirty="0" smtClean="0">
                <a:solidFill>
                  <a:srgbClr val="2EBA7C"/>
                </a:solidFill>
                <a:latin typeface="黑体" panose="02010609060101010101" pitchFamily="49" charset="-122"/>
                <a:ea typeface="黑体" panose="02010609060101010101" pitchFamily="49" charset="-122"/>
              </a:rPr>
              <a:t>能力集</a:t>
            </a:r>
            <a:r>
              <a:rPr lang="en-US" altLang="zh-CN" sz="2400" dirty="0" smtClean="0">
                <a:solidFill>
                  <a:srgbClr val="2EBA7C"/>
                </a:solidFill>
                <a:latin typeface="黑体" panose="02010609060101010101" pitchFamily="49" charset="-122"/>
                <a:ea typeface="黑体" panose="02010609060101010101" pitchFamily="49" charset="-122"/>
              </a:rPr>
              <a:t>(4/4)</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1381121" y="4645024"/>
            <a:ext cx="2009775" cy="8814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设备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数据接入</a:t>
            </a:r>
          </a:p>
        </p:txBody>
      </p:sp>
      <p:sp>
        <p:nvSpPr>
          <p:cNvPr id="8" name="矩形 7"/>
          <p:cNvSpPr/>
          <p:nvPr/>
        </p:nvSpPr>
        <p:spPr>
          <a:xfrm>
            <a:off x="1381121" y="3062853"/>
            <a:ext cx="2009775" cy="89007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pitchFamily="49" charset="-122"/>
                <a:ea typeface="黑体" panose="02010609060101010101" pitchFamily="49" charset="-122"/>
              </a:rPr>
              <a:t>智能应用</a:t>
            </a:r>
          </a:p>
        </p:txBody>
      </p:sp>
      <p:sp>
        <p:nvSpPr>
          <p:cNvPr id="9" name="矩形 8"/>
          <p:cNvSpPr/>
          <p:nvPr/>
        </p:nvSpPr>
        <p:spPr>
          <a:xfrm>
            <a:off x="1381122" y="1579334"/>
            <a:ext cx="2009775" cy="8882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黑体" panose="02010609060101010101" pitchFamily="49" charset="-122"/>
                <a:ea typeface="黑体" panose="02010609060101010101" pitchFamily="49" charset="-122"/>
              </a:rPr>
              <a:t>云边端协同</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3876675" y="4645025"/>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设备接入</a:t>
            </a:r>
            <a:endParaRPr lang="zh-CN" altLang="en-US" dirty="0">
              <a:latin typeface="黑体" panose="02010609060101010101" pitchFamily="49" charset="-122"/>
              <a:ea typeface="黑体" panose="02010609060101010101" pitchFamily="49" charset="-122"/>
            </a:endParaRPr>
          </a:p>
        </p:txBody>
      </p:sp>
      <p:sp>
        <p:nvSpPr>
          <p:cNvPr id="12" name="矩形 11"/>
          <p:cNvSpPr/>
          <p:nvPr/>
        </p:nvSpPr>
        <p:spPr>
          <a:xfrm>
            <a:off x="5403057" y="46450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协议</a:t>
            </a:r>
            <a:r>
              <a:rPr lang="zh-CN" altLang="en-US" dirty="0" smtClean="0">
                <a:latin typeface="黑体" panose="02010609060101010101" pitchFamily="49" charset="-122"/>
                <a:ea typeface="黑体" panose="02010609060101010101" pitchFamily="49" charset="-122"/>
              </a:rPr>
              <a:t>转换</a:t>
            </a: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3876674"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元数据管理</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403056" y="5129778"/>
            <a:ext cx="1390651"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设备控制</a:t>
            </a:r>
            <a:endParaRPr lang="zh-CN" altLang="en-US" dirty="0">
              <a:latin typeface="黑体" panose="02010609060101010101" pitchFamily="49" charset="-122"/>
              <a:ea typeface="黑体" panose="02010609060101010101" pitchFamily="49" charset="-122"/>
            </a:endParaRPr>
          </a:p>
        </p:txBody>
      </p:sp>
      <p:sp>
        <p:nvSpPr>
          <p:cNvPr id="15" name="矩形 14"/>
          <p:cNvSpPr/>
          <p:nvPr/>
        </p:nvSpPr>
        <p:spPr>
          <a:xfrm>
            <a:off x="3876675" y="3062853"/>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离线自治</a:t>
            </a:r>
            <a:endParaRPr lang="zh-CN" altLang="en-US" dirty="0">
              <a:latin typeface="黑体" panose="02010609060101010101" pitchFamily="49" charset="-122"/>
              <a:ea typeface="黑体" panose="02010609060101010101" pitchFamily="49" charset="-122"/>
            </a:endParaRPr>
          </a:p>
        </p:txBody>
      </p:sp>
      <p:sp>
        <p:nvSpPr>
          <p:cNvPr id="16" name="矩形 15"/>
          <p:cNvSpPr/>
          <p:nvPr/>
        </p:nvSpPr>
        <p:spPr>
          <a:xfrm>
            <a:off x="540305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黑体" panose="02010609060101010101" pitchFamily="49" charset="-122"/>
                <a:ea typeface="黑体" panose="02010609060101010101" pitchFamily="49" charset="-122"/>
              </a:rPr>
              <a:t>AI</a:t>
            </a:r>
            <a:r>
              <a:rPr lang="zh-CN" altLang="en-US" dirty="0" smtClean="0">
                <a:latin typeface="黑体" panose="02010609060101010101" pitchFamily="49" charset="-122"/>
                <a:ea typeface="黑体" panose="02010609060101010101" pitchFamily="49" charset="-122"/>
              </a:rPr>
              <a:t>推理</a:t>
            </a:r>
            <a:endParaRPr lang="zh-CN" altLang="en-US" dirty="0">
              <a:latin typeface="黑体" panose="02010609060101010101" pitchFamily="49" charset="-122"/>
              <a:ea typeface="黑体" panose="02010609060101010101" pitchFamily="49" charset="-122"/>
            </a:endParaRPr>
          </a:p>
        </p:txBody>
      </p:sp>
      <p:sp>
        <p:nvSpPr>
          <p:cNvPr id="17" name="矩形 16"/>
          <p:cNvSpPr/>
          <p:nvPr/>
        </p:nvSpPr>
        <p:spPr>
          <a:xfrm>
            <a:off x="6929436"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机器视觉</a:t>
            </a:r>
            <a:endParaRPr lang="zh-CN" altLang="en-US" dirty="0">
              <a:latin typeface="黑体" panose="02010609060101010101" pitchFamily="49" charset="-122"/>
              <a:ea typeface="黑体" panose="02010609060101010101" pitchFamily="49" charset="-122"/>
            </a:endParaRPr>
          </a:p>
        </p:txBody>
      </p:sp>
      <p:sp>
        <p:nvSpPr>
          <p:cNvPr id="18" name="矩形 17"/>
          <p:cNvSpPr/>
          <p:nvPr/>
        </p:nvSpPr>
        <p:spPr>
          <a:xfrm>
            <a:off x="3876674" y="355288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流式计算</a:t>
            </a:r>
            <a:endParaRPr lang="zh-CN" altLang="en-US" dirty="0">
              <a:latin typeface="黑体" panose="02010609060101010101" pitchFamily="49" charset="-122"/>
              <a:ea typeface="黑体" panose="02010609060101010101" pitchFamily="49" charset="-122"/>
            </a:endParaRPr>
          </a:p>
        </p:txBody>
      </p:sp>
      <p:sp>
        <p:nvSpPr>
          <p:cNvPr id="19" name="矩形 18"/>
          <p:cNvSpPr/>
          <p:nvPr/>
        </p:nvSpPr>
        <p:spPr>
          <a:xfrm>
            <a:off x="5403056"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规则引擎</a:t>
            </a:r>
            <a:endParaRPr lang="zh-CN" altLang="en-US" dirty="0">
              <a:latin typeface="黑体" panose="02010609060101010101" pitchFamily="49" charset="-122"/>
              <a:ea typeface="黑体" panose="02010609060101010101" pitchFamily="49" charset="-122"/>
            </a:endParaRPr>
          </a:p>
        </p:txBody>
      </p:sp>
      <p:sp>
        <p:nvSpPr>
          <p:cNvPr id="20" name="矩形 19"/>
          <p:cNvSpPr/>
          <p:nvPr/>
        </p:nvSpPr>
        <p:spPr>
          <a:xfrm>
            <a:off x="6929436" y="3560818"/>
            <a:ext cx="1390651" cy="3984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数据存储</a:t>
            </a:r>
            <a:endParaRPr lang="zh-CN" altLang="en-US" dirty="0">
              <a:latin typeface="黑体" panose="02010609060101010101" pitchFamily="49" charset="-122"/>
              <a:ea typeface="黑体" panose="02010609060101010101" pitchFamily="49" charset="-122"/>
            </a:endParaRPr>
          </a:p>
        </p:txBody>
      </p:sp>
      <p:sp>
        <p:nvSpPr>
          <p:cNvPr id="21" name="矩形 20"/>
          <p:cNvSpPr/>
          <p:nvPr/>
        </p:nvSpPr>
        <p:spPr>
          <a:xfrm>
            <a:off x="3876675" y="1582738"/>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服务协同</a:t>
            </a:r>
          </a:p>
        </p:txBody>
      </p:sp>
      <p:sp>
        <p:nvSpPr>
          <p:cNvPr id="22" name="矩形 21"/>
          <p:cNvSpPr/>
          <p:nvPr/>
        </p:nvSpPr>
        <p:spPr>
          <a:xfrm>
            <a:off x="5403057" y="1582738"/>
            <a:ext cx="1390650"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管理协同</a:t>
            </a:r>
          </a:p>
        </p:txBody>
      </p:sp>
      <p:sp>
        <p:nvSpPr>
          <p:cNvPr id="23" name="矩形 22"/>
          <p:cNvSpPr/>
          <p:nvPr/>
        </p:nvSpPr>
        <p:spPr>
          <a:xfrm>
            <a:off x="3876674" y="2067491"/>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智能协同</a:t>
            </a:r>
          </a:p>
        </p:txBody>
      </p:sp>
      <p:sp>
        <p:nvSpPr>
          <p:cNvPr id="24" name="矩形 23"/>
          <p:cNvSpPr/>
          <p:nvPr/>
        </p:nvSpPr>
        <p:spPr>
          <a:xfrm>
            <a:off x="5403056" y="2067491"/>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数据协同</a:t>
            </a:r>
          </a:p>
        </p:txBody>
      </p:sp>
      <p:sp>
        <p:nvSpPr>
          <p:cNvPr id="40" name="矩形 39"/>
          <p:cNvSpPr/>
          <p:nvPr/>
        </p:nvSpPr>
        <p:spPr>
          <a:xfrm>
            <a:off x="6929436" y="1582736"/>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资源协同</a:t>
            </a:r>
          </a:p>
        </p:txBody>
      </p:sp>
      <p:sp>
        <p:nvSpPr>
          <p:cNvPr id="41" name="矩形 40"/>
          <p:cNvSpPr/>
          <p:nvPr/>
        </p:nvSpPr>
        <p:spPr>
          <a:xfrm>
            <a:off x="9938292" y="1573708"/>
            <a:ext cx="517775"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分布式微服务</a:t>
            </a:r>
            <a:endParaRPr lang="zh-CN" altLang="en-US" dirty="0">
              <a:latin typeface="黑体" panose="02010609060101010101" pitchFamily="49" charset="-122"/>
              <a:ea typeface="黑体" panose="02010609060101010101" pitchFamily="49" charset="-122"/>
            </a:endParaRPr>
          </a:p>
        </p:txBody>
      </p:sp>
      <p:sp>
        <p:nvSpPr>
          <p:cNvPr id="42" name="矩形 41"/>
          <p:cNvSpPr/>
          <p:nvPr/>
        </p:nvSpPr>
        <p:spPr>
          <a:xfrm>
            <a:off x="10547893" y="1580058"/>
            <a:ext cx="489200" cy="3947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安全管理</a:t>
            </a:r>
            <a:endParaRPr lang="zh-CN" altLang="en-US" dirty="0">
              <a:latin typeface="黑体" panose="02010609060101010101" pitchFamily="49" charset="-122"/>
              <a:ea typeface="黑体" panose="02010609060101010101" pitchFamily="49" charset="-122"/>
            </a:endParaRPr>
          </a:p>
        </p:txBody>
      </p:sp>
      <p:sp>
        <p:nvSpPr>
          <p:cNvPr id="25" name="矩形 24"/>
          <p:cNvSpPr/>
          <p:nvPr/>
        </p:nvSpPr>
        <p:spPr>
          <a:xfrm>
            <a:off x="8411913" y="3062853"/>
            <a:ext cx="1390652"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数据分析</a:t>
            </a:r>
            <a:endParaRPr lang="zh-CN" altLang="en-US" dirty="0">
              <a:latin typeface="黑体" panose="02010609060101010101" pitchFamily="49" charset="-122"/>
              <a:ea typeface="黑体" panose="02010609060101010101" pitchFamily="49" charset="-122"/>
            </a:endParaRPr>
          </a:p>
        </p:txBody>
      </p:sp>
      <p:sp>
        <p:nvSpPr>
          <p:cNvPr id="26" name="矩形 25"/>
          <p:cNvSpPr/>
          <p:nvPr/>
        </p:nvSpPr>
        <p:spPr>
          <a:xfrm>
            <a:off x="8411913" y="3559230"/>
            <a:ext cx="1390652"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数据预处理</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6572275" y="6063354"/>
            <a:ext cx="5292508" cy="338554"/>
            <a:chOff x="260564" y="1002299"/>
            <a:chExt cx="5292508" cy="338554"/>
          </a:xfrm>
        </p:grpSpPr>
        <p:grpSp>
          <p:nvGrpSpPr>
            <p:cNvPr id="4" name="组合 3"/>
            <p:cNvGrpSpPr/>
            <p:nvPr/>
          </p:nvGrpSpPr>
          <p:grpSpPr>
            <a:xfrm>
              <a:off x="1381121" y="1002299"/>
              <a:ext cx="4171951" cy="322498"/>
              <a:chOff x="107157" y="888825"/>
              <a:chExt cx="4171951" cy="400050"/>
            </a:xfrm>
          </p:grpSpPr>
          <p:sp>
            <p:nvSpPr>
              <p:cNvPr id="27" name="矩形 26"/>
              <p:cNvSpPr/>
              <p:nvPr/>
            </p:nvSpPr>
            <p:spPr>
              <a:xfrm>
                <a:off x="107157" y="888825"/>
                <a:ext cx="1390650" cy="4000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具有该能力</a:t>
                </a:r>
                <a:endParaRPr lang="zh-CN" altLang="en-US" sz="1400" dirty="0">
                  <a:latin typeface="黑体" panose="02010609060101010101" pitchFamily="49" charset="-122"/>
                  <a:ea typeface="黑体" panose="02010609060101010101" pitchFamily="49" charset="-122"/>
                </a:endParaRPr>
              </a:p>
            </p:txBody>
          </p:sp>
          <p:sp>
            <p:nvSpPr>
              <p:cNvPr id="28" name="矩形 27"/>
              <p:cNvSpPr/>
              <p:nvPr/>
            </p:nvSpPr>
            <p:spPr>
              <a:xfrm>
                <a:off x="1497807" y="888825"/>
                <a:ext cx="1390651" cy="4000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具有部分能力</a:t>
                </a:r>
                <a:endParaRPr lang="zh-CN" altLang="en-US" sz="1400" dirty="0">
                  <a:latin typeface="黑体" panose="02010609060101010101" pitchFamily="49" charset="-122"/>
                  <a:ea typeface="黑体" panose="02010609060101010101" pitchFamily="49" charset="-122"/>
                </a:endParaRPr>
              </a:p>
            </p:txBody>
          </p:sp>
          <p:sp>
            <p:nvSpPr>
              <p:cNvPr id="29" name="矩形 28"/>
              <p:cNvSpPr/>
              <p:nvPr/>
            </p:nvSpPr>
            <p:spPr>
              <a:xfrm>
                <a:off x="2888457" y="888825"/>
                <a:ext cx="1390651" cy="400050"/>
              </a:xfrm>
              <a:prstGeom prst="rect">
                <a:avLst/>
              </a:prstGeom>
              <a:solidFill>
                <a:srgbClr val="42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不具有该能力</a:t>
                </a:r>
                <a:endParaRPr lang="zh-CN" altLang="en-US" sz="1400" dirty="0">
                  <a:latin typeface="黑体" panose="02010609060101010101" pitchFamily="49" charset="-122"/>
                  <a:ea typeface="黑体" panose="02010609060101010101" pitchFamily="49" charset="-122"/>
                </a:endParaRPr>
              </a:p>
            </p:txBody>
          </p:sp>
        </p:grpSp>
        <p:sp>
          <p:nvSpPr>
            <p:cNvPr id="6" name="文本框 5"/>
            <p:cNvSpPr txBox="1"/>
            <p:nvPr/>
          </p:nvSpPr>
          <p:spPr>
            <a:xfrm>
              <a:off x="260564" y="1002299"/>
              <a:ext cx="1210588" cy="338554"/>
            </a:xfrm>
            <a:prstGeom prst="rect">
              <a:avLst/>
            </a:prstGeom>
            <a:noFill/>
          </p:spPr>
          <p:txBody>
            <a:bodyPr wrap="none" rtlCol="0">
              <a:spAutoFit/>
            </a:bodyPr>
            <a:lstStyle/>
            <a:p>
              <a:r>
                <a:rPr lang="zh-CN" altLang="en-US" sz="1600" dirty="0" smtClean="0">
                  <a:solidFill>
                    <a:schemeClr val="bg1"/>
                  </a:solidFill>
                </a:rPr>
                <a:t>颜色说明：</a:t>
              </a:r>
              <a:endParaRPr lang="zh-CN" altLang="en-US" sz="1600" dirty="0">
                <a:solidFill>
                  <a:schemeClr val="bg1"/>
                </a:solidFill>
              </a:endParaRPr>
            </a:p>
          </p:txBody>
        </p:sp>
      </p:grpSp>
      <p:sp>
        <p:nvSpPr>
          <p:cNvPr id="30" name="文本框 29"/>
          <p:cNvSpPr txBox="1"/>
          <p:nvPr/>
        </p:nvSpPr>
        <p:spPr>
          <a:xfrm>
            <a:off x="397549" y="984746"/>
            <a:ext cx="6078844" cy="307777"/>
          </a:xfrm>
          <a:prstGeom prst="rect">
            <a:avLst/>
          </a:prstGeom>
          <a:noFill/>
        </p:spPr>
        <p:txBody>
          <a:bodyPr wrap="none" rtlCol="0">
            <a:spAutoFit/>
          </a:bodyPr>
          <a:lstStyle/>
          <a:p>
            <a:r>
              <a:rPr lang="zh-CN" altLang="en-US" sz="1400" i="1" dirty="0" smtClean="0">
                <a:solidFill>
                  <a:schemeClr val="bg1"/>
                </a:solidFill>
              </a:rPr>
              <a:t>*需要特别说明的是，考虑到</a:t>
            </a:r>
            <a:r>
              <a:rPr lang="en-US" altLang="zh-CN" sz="1400" i="1" dirty="0" smtClean="0">
                <a:solidFill>
                  <a:schemeClr val="bg1"/>
                </a:solidFill>
              </a:rPr>
              <a:t>EdgeX</a:t>
            </a:r>
            <a:r>
              <a:rPr lang="zh-CN" altLang="en-US" sz="1400" i="1" dirty="0" smtClean="0">
                <a:solidFill>
                  <a:schemeClr val="bg1"/>
                </a:solidFill>
              </a:rPr>
              <a:t>的灵活性，</a:t>
            </a:r>
            <a:r>
              <a:rPr lang="en-US" altLang="zh-CN" sz="1400" i="1" dirty="0" smtClean="0">
                <a:solidFill>
                  <a:schemeClr val="bg1"/>
                </a:solidFill>
              </a:rPr>
              <a:t>AI</a:t>
            </a:r>
            <a:r>
              <a:rPr lang="zh-CN" altLang="en-US" sz="1400" i="1" dirty="0" smtClean="0">
                <a:solidFill>
                  <a:schemeClr val="bg1"/>
                </a:solidFill>
              </a:rPr>
              <a:t>推理等能力可以自定义。</a:t>
            </a:r>
            <a:endParaRPr lang="zh-CN" altLang="en-US" sz="1400" i="1" dirty="0">
              <a:solidFill>
                <a:schemeClr val="bg1"/>
              </a:solidFill>
            </a:endParaRPr>
          </a:p>
        </p:txBody>
      </p:sp>
    </p:spTree>
    <p:extLst>
      <p:ext uri="{BB962C8B-B14F-4D97-AF65-F5344CB8AC3E}">
        <p14:creationId xmlns:p14="http://schemas.microsoft.com/office/powerpoint/2010/main" val="15372002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42</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边缘计算平台</a:t>
            </a:r>
            <a:r>
              <a:rPr lang="en-US" altLang="zh-CN" sz="2400" dirty="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Azure IoT Edge</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334003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43</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a:solidFill>
                  <a:srgbClr val="2EBA7C"/>
                </a:solidFill>
                <a:latin typeface="黑体" panose="02010609060101010101" pitchFamily="49" charset="-122"/>
                <a:ea typeface="黑体" panose="02010609060101010101" pitchFamily="49" charset="-122"/>
              </a:rPr>
              <a:t>边缘计算</a:t>
            </a:r>
            <a:r>
              <a:rPr lang="zh-CN" altLang="en-US" sz="2400" dirty="0" smtClean="0">
                <a:solidFill>
                  <a:srgbClr val="2EBA7C"/>
                </a:solidFill>
                <a:latin typeface="黑体" panose="02010609060101010101" pitchFamily="49" charset="-122"/>
                <a:ea typeface="黑体" panose="02010609060101010101" pitchFamily="49" charset="-122"/>
              </a:rPr>
              <a:t>平台总结</a:t>
            </a:r>
            <a:endParaRPr lang="zh-CN" altLang="en-US" sz="2400" dirty="0">
              <a:solidFill>
                <a:srgbClr val="2EBA7C"/>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54521430"/>
              </p:ext>
            </p:extLst>
          </p:nvPr>
        </p:nvGraphicFramePr>
        <p:xfrm>
          <a:off x="505685" y="1449916"/>
          <a:ext cx="10905265" cy="2021840"/>
        </p:xfrm>
        <a:graphic>
          <a:graphicData uri="http://schemas.openxmlformats.org/drawingml/2006/table">
            <a:tbl>
              <a:tblPr firstRow="1" bandRow="1">
                <a:tableStyleId>{8799B23B-EC83-4686-B30A-512413B5E67A}</a:tableStyleId>
              </a:tblPr>
              <a:tblGrid>
                <a:gridCol w="2181053"/>
                <a:gridCol w="2181053"/>
                <a:gridCol w="2181053"/>
                <a:gridCol w="2181053"/>
                <a:gridCol w="2181053"/>
              </a:tblGrid>
              <a:tr h="0">
                <a:tc>
                  <a:txBody>
                    <a:bodyPr/>
                    <a:lstStyle/>
                    <a:p>
                      <a:r>
                        <a:rPr lang="zh-CN" altLang="en-US" dirty="0" smtClean="0">
                          <a:solidFill>
                            <a:schemeClr val="bg1"/>
                          </a:solidFill>
                          <a:latin typeface="黑体" panose="02010609060101010101" pitchFamily="49" charset="-122"/>
                          <a:ea typeface="黑体" panose="02010609060101010101" pitchFamily="49" charset="-122"/>
                        </a:rPr>
                        <a:t>平台</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CPU</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官方推荐内存</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运行内存占用</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硬盘</a:t>
                      </a:r>
                      <a:endParaRPr lang="zh-CN" altLang="en-US" dirty="0">
                        <a:solidFill>
                          <a:schemeClr val="bg1"/>
                        </a:solidFill>
                        <a:latin typeface="黑体" panose="02010609060101010101" pitchFamily="49" charset="-122"/>
                        <a:ea typeface="黑体" panose="02010609060101010101" pitchFamily="49" charset="-122"/>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KubeEdge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30M</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Baetyl </a:t>
                      </a:r>
                      <a:r>
                        <a:rPr lang="zh-CN" altLang="en-US" dirty="0" smtClean="0">
                          <a:solidFill>
                            <a:schemeClr val="bg1"/>
                          </a:solidFill>
                          <a:latin typeface="黑体" panose="02010609060101010101" pitchFamily="49" charset="-122"/>
                          <a:ea typeface="黑体" panose="02010609060101010101" pitchFamily="49" charset="-122"/>
                        </a:rPr>
                        <a:t>边缘侧</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dirty="0" smtClean="0">
                          <a:solidFill>
                            <a:schemeClr val="bg1"/>
                          </a:solidFill>
                          <a:latin typeface="黑体" panose="02010609060101010101" pitchFamily="49" charset="-122"/>
                          <a:ea typeface="黑体" panose="02010609060101010101" pitchFamily="49" charset="-122"/>
                        </a:rPr>
                        <a:t>1</a:t>
                      </a:r>
                      <a:r>
                        <a:rPr lang="zh-CN" altLang="en-US" dirty="0" smtClean="0">
                          <a:solidFill>
                            <a:schemeClr val="bg1"/>
                          </a:solidFill>
                          <a:latin typeface="黑体" panose="02010609060101010101" pitchFamily="49" charset="-122"/>
                          <a:ea typeface="黑体" panose="02010609060101010101" pitchFamily="49" charset="-122"/>
                        </a:rPr>
                        <a:t>核</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bg1"/>
                          </a:solidFill>
                          <a:latin typeface="黑体" panose="02010609060101010101" pitchFamily="49" charset="-122"/>
                          <a:ea typeface="黑体" panose="02010609060101010101" pitchFamily="49" charset="-122"/>
                          <a:cs typeface="+mn-cs"/>
                        </a:rPr>
                        <a:t>未知</a:t>
                      </a:r>
                      <a:endParaRPr lang="zh-CN" altLang="en-US" sz="1800" kern="1200" dirty="0">
                        <a:solidFill>
                          <a:schemeClr val="bg1"/>
                        </a:solidFill>
                        <a:latin typeface="黑体" panose="02010609060101010101" pitchFamily="49" charset="-122"/>
                        <a:ea typeface="黑体" panose="02010609060101010101" pitchFamily="49" charset="-122"/>
                        <a:cs typeface="+mn-cs"/>
                      </a:endParaRPr>
                    </a:p>
                  </a:txBody>
                  <a:tcPr/>
                </a:tc>
              </a:tr>
              <a:tr h="370840">
                <a:tc>
                  <a:txBody>
                    <a:bodyPr/>
                    <a:lstStyle/>
                    <a:p>
                      <a:r>
                        <a:rPr lang="en-US" altLang="zh-CN" dirty="0" smtClean="0">
                          <a:solidFill>
                            <a:schemeClr val="bg1"/>
                          </a:solidFill>
                          <a:latin typeface="黑体" panose="02010609060101010101" pitchFamily="49" charset="-122"/>
                          <a:ea typeface="黑体" panose="02010609060101010101" pitchFamily="49" charset="-122"/>
                        </a:rPr>
                        <a:t>EdgeX Foundry</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zh-CN" altLang="en-US" dirty="0" smtClean="0">
                          <a:solidFill>
                            <a:schemeClr val="bg1"/>
                          </a:solidFill>
                          <a:latin typeface="黑体" panose="02010609060101010101" pitchFamily="49" charset="-122"/>
                          <a:ea typeface="黑体" panose="02010609060101010101" pitchFamily="49" charset="-122"/>
                        </a:rPr>
                        <a:t>未知</a:t>
                      </a:r>
                      <a:endParaRPr lang="zh-CN" altLang="en-US" dirty="0">
                        <a:solidFill>
                          <a:schemeClr val="bg1"/>
                        </a:solidFill>
                        <a:latin typeface="黑体" panose="02010609060101010101" pitchFamily="49" charset="-122"/>
                        <a:ea typeface="黑体" panose="02010609060101010101" pitchFamily="49" charset="-122"/>
                      </a:endParaRP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1 GB</a:t>
                      </a:r>
                    </a:p>
                  </a:txBody>
                  <a:tcPr/>
                </a:tc>
                <a:tc>
                  <a:txBody>
                    <a:bodyPr/>
                    <a:lstStyle/>
                    <a:p>
                      <a:r>
                        <a:rPr lang="en-US" altLang="zh-CN" sz="1800" kern="1200" dirty="0" smtClean="0">
                          <a:solidFill>
                            <a:schemeClr val="bg1"/>
                          </a:solidFill>
                          <a:latin typeface="黑体" panose="02010609060101010101" pitchFamily="49" charset="-122"/>
                          <a:ea typeface="黑体" panose="02010609060101010101" pitchFamily="49" charset="-122"/>
                          <a:cs typeface="+mn-cs"/>
                        </a:rPr>
                        <a:t>27M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bg1"/>
                          </a:solidFill>
                          <a:latin typeface="黑体" panose="02010609060101010101" pitchFamily="49" charset="-122"/>
                          <a:ea typeface="黑体" panose="02010609060101010101" pitchFamily="49" charset="-122"/>
                          <a:cs typeface="+mn-cs"/>
                        </a:rPr>
                        <a:t>最低</a:t>
                      </a:r>
                      <a:r>
                        <a:rPr lang="en-US" altLang="zh-CN" sz="1800" kern="1200" dirty="0" smtClean="0">
                          <a:solidFill>
                            <a:schemeClr val="bg1"/>
                          </a:solidFill>
                          <a:latin typeface="黑体" panose="02010609060101010101" pitchFamily="49" charset="-122"/>
                          <a:ea typeface="黑体" panose="02010609060101010101" pitchFamily="49" charset="-122"/>
                          <a:cs typeface="+mn-cs"/>
                        </a:rPr>
                        <a:t>3 GB</a:t>
                      </a:r>
                      <a:r>
                        <a:rPr lang="zh-CN" altLang="en-US" sz="1800" kern="1200" baseline="0" dirty="0" smtClean="0">
                          <a:solidFill>
                            <a:schemeClr val="bg1"/>
                          </a:solidFill>
                          <a:latin typeface="黑体" panose="02010609060101010101" pitchFamily="49" charset="-122"/>
                          <a:ea typeface="黑体" panose="02010609060101010101" pitchFamily="49" charset="-122"/>
                          <a:cs typeface="+mn-cs"/>
                        </a:rPr>
                        <a:t> </a:t>
                      </a:r>
                      <a:endParaRPr lang="en-US" altLang="zh-CN" sz="1800" kern="1200" baseline="0" dirty="0" smtClean="0">
                        <a:solidFill>
                          <a:schemeClr val="bg1"/>
                        </a:solidFill>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baseline="0" dirty="0" smtClean="0">
                          <a:solidFill>
                            <a:schemeClr val="bg1"/>
                          </a:solidFill>
                          <a:latin typeface="黑体" panose="02010609060101010101" pitchFamily="49" charset="-122"/>
                          <a:ea typeface="黑体" panose="02010609060101010101" pitchFamily="49" charset="-122"/>
                          <a:cs typeface="+mn-cs"/>
                        </a:rPr>
                        <a:t>和离线存储数据量有关</a:t>
                      </a:r>
                      <a:endParaRPr lang="zh-CN" altLang="en-US" sz="1800" kern="1200" dirty="0" smtClean="0">
                        <a:solidFill>
                          <a:schemeClr val="bg1"/>
                        </a:solidFill>
                        <a:latin typeface="黑体" panose="02010609060101010101" pitchFamily="49" charset="-122"/>
                        <a:ea typeface="黑体" panose="02010609060101010101" pitchFamily="49" charset="-122"/>
                        <a:cs typeface="+mn-cs"/>
                      </a:endParaRPr>
                    </a:p>
                  </a:txBody>
                  <a:tcPr/>
                </a:tc>
              </a:tr>
            </a:tbl>
          </a:graphicData>
        </a:graphic>
      </p:graphicFrame>
      <p:sp>
        <p:nvSpPr>
          <p:cNvPr id="6" name="矩形 5"/>
          <p:cNvSpPr/>
          <p:nvPr/>
        </p:nvSpPr>
        <p:spPr>
          <a:xfrm>
            <a:off x="393409" y="985272"/>
            <a:ext cx="1321091" cy="376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bg1"/>
                </a:solidFill>
                <a:latin typeface="黑体" panose="02010609060101010101" pitchFamily="49" charset="-122"/>
                <a:ea typeface="黑体" panose="02010609060101010101" pitchFamily="49" charset="-122"/>
              </a:rPr>
              <a:t>资源消耗：</a:t>
            </a:r>
            <a:endParaRPr lang="en-US" altLang="zh-CN" dirty="0" smtClean="0">
              <a:solidFill>
                <a:schemeClr val="bg1"/>
              </a:solidFill>
              <a:latin typeface="黑体" panose="02010609060101010101" pitchFamily="49" charset="-122"/>
              <a:ea typeface="黑体" panose="02010609060101010101" pitchFamily="49" charset="-122"/>
            </a:endParaRPr>
          </a:p>
        </p:txBody>
      </p:sp>
      <p:sp>
        <p:nvSpPr>
          <p:cNvPr id="7" name="矩形 6"/>
          <p:cNvSpPr/>
          <p:nvPr/>
        </p:nvSpPr>
        <p:spPr>
          <a:xfrm>
            <a:off x="393409" y="4082330"/>
            <a:ext cx="11379493" cy="1663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bg1"/>
                </a:solidFill>
                <a:latin typeface="黑体" panose="02010609060101010101" pitchFamily="49" charset="-122"/>
                <a:ea typeface="黑体" panose="02010609060101010101" pitchFamily="49" charset="-122"/>
              </a:rPr>
              <a:t>总结</a:t>
            </a:r>
            <a:r>
              <a:rPr lang="zh-CN" altLang="en-US" sz="2800" dirty="0">
                <a:solidFill>
                  <a:schemeClr val="bg1"/>
                </a:solidFill>
                <a:latin typeface="黑体" panose="02010609060101010101" pitchFamily="49" charset="-122"/>
                <a:ea typeface="黑体" panose="02010609060101010101" pitchFamily="49" charset="-122"/>
              </a:rPr>
              <a:t>：</a:t>
            </a:r>
            <a:endParaRPr lang="en-US" altLang="zh-CN" sz="2800" dirty="0">
              <a:solidFill>
                <a:schemeClr val="bg1"/>
              </a:solidFill>
              <a:latin typeface="黑体" panose="02010609060101010101" pitchFamily="49" charset="-122"/>
              <a:ea typeface="黑体" panose="02010609060101010101" pitchFamily="49" charset="-122"/>
            </a:endParaRPr>
          </a:p>
          <a:p>
            <a:r>
              <a:rPr lang="zh-CN" altLang="en-US" sz="2800" dirty="0" smtClean="0">
                <a:solidFill>
                  <a:schemeClr val="bg1"/>
                </a:solidFill>
                <a:latin typeface="黑体" panose="02010609060101010101" pitchFamily="49" charset="-122"/>
                <a:ea typeface="黑体" panose="02010609060101010101" pitchFamily="49" charset="-122"/>
              </a:rPr>
              <a:t>可以结合几种平台的能力集，搭配使用或进行改进，比如</a:t>
            </a:r>
            <a:r>
              <a:rPr lang="en-US" altLang="zh-CN" sz="2800" dirty="0" smtClean="0">
                <a:solidFill>
                  <a:schemeClr val="bg1"/>
                </a:solidFill>
                <a:latin typeface="黑体" panose="02010609060101010101" pitchFamily="49" charset="-122"/>
                <a:ea typeface="黑体" panose="02010609060101010101" pitchFamily="49" charset="-122"/>
              </a:rPr>
              <a:t>Baetyl+EdgeX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KubeEdge+EdgeX</a:t>
            </a:r>
            <a:r>
              <a:rPr lang="zh-CN" altLang="en-US" sz="2800" dirty="0" smtClean="0">
                <a:solidFill>
                  <a:schemeClr val="bg1"/>
                </a:solidFill>
                <a:latin typeface="黑体" panose="02010609060101010101" pitchFamily="49" charset="-122"/>
                <a:ea typeface="黑体" panose="02010609060101010101" pitchFamily="49" charset="-122"/>
              </a:rPr>
              <a:t>、</a:t>
            </a:r>
            <a:r>
              <a:rPr lang="en-US" altLang="zh-CN" sz="2800" dirty="0" smtClean="0">
                <a:solidFill>
                  <a:schemeClr val="bg1"/>
                </a:solidFill>
                <a:latin typeface="黑体" panose="02010609060101010101" pitchFamily="49" charset="-122"/>
                <a:ea typeface="黑体" panose="02010609060101010101" pitchFamily="49" charset="-122"/>
              </a:rPr>
              <a:t>EdgeX+K8S</a:t>
            </a:r>
            <a:r>
              <a:rPr lang="zh-CN" altLang="en-US" sz="2800" dirty="0" smtClean="0">
                <a:solidFill>
                  <a:schemeClr val="bg1"/>
                </a:solidFill>
                <a:latin typeface="黑体" panose="02010609060101010101" pitchFamily="49" charset="-122"/>
                <a:ea typeface="黑体" panose="02010609060101010101" pitchFamily="49" charset="-122"/>
              </a:rPr>
              <a:t>改造。</a:t>
            </a:r>
            <a:endParaRPr lang="en-US" altLang="zh-CN" sz="2800" dirty="0" smtClean="0">
              <a:solidFill>
                <a:schemeClr val="bg1"/>
              </a:solidFill>
              <a:latin typeface="黑体" panose="02010609060101010101" pitchFamily="49" charset="-122"/>
              <a:ea typeface="黑体" panose="02010609060101010101" pitchFamily="49" charset="-122"/>
            </a:endParaRPr>
          </a:p>
          <a:p>
            <a:endParaRPr lang="en-US" altLang="zh-CN" dirty="0" smtClean="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23361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44</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en-US" altLang="zh-CN" sz="2400" dirty="0" smtClean="0">
                <a:solidFill>
                  <a:srgbClr val="2EBA7C"/>
                </a:solidFill>
                <a:latin typeface="黑体" panose="02010609060101010101" pitchFamily="49" charset="-122"/>
                <a:ea typeface="黑体" panose="02010609060101010101" pitchFamily="49" charset="-122"/>
              </a:rPr>
              <a:t>Docker</a:t>
            </a:r>
            <a:r>
              <a:rPr lang="zh-CN" altLang="en-US" sz="2400" dirty="0" smtClean="0">
                <a:solidFill>
                  <a:srgbClr val="2EBA7C"/>
                </a:solidFill>
                <a:latin typeface="黑体" panose="02010609060101010101" pitchFamily="49" charset="-122"/>
                <a:ea typeface="黑体" panose="02010609060101010101" pitchFamily="49" charset="-122"/>
              </a:rPr>
              <a:t>与</a:t>
            </a:r>
            <a:r>
              <a:rPr lang="en-US" altLang="zh-CN" sz="2400" dirty="0" smtClean="0">
                <a:solidFill>
                  <a:srgbClr val="2EBA7C"/>
                </a:solidFill>
                <a:latin typeface="黑体" panose="02010609060101010101" pitchFamily="49" charset="-122"/>
                <a:ea typeface="黑体" panose="02010609060101010101" pitchFamily="49" charset="-122"/>
              </a:rPr>
              <a:t>K8S</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41374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45</a:t>
            </a:fld>
            <a:endParaRPr lang="zh-CN" altLang="en-US"/>
          </a:p>
        </p:txBody>
      </p:sp>
      <p:grpSp>
        <p:nvGrpSpPr>
          <p:cNvPr id="7" name="组合 6"/>
          <p:cNvGrpSpPr/>
          <p:nvPr/>
        </p:nvGrpSpPr>
        <p:grpSpPr>
          <a:xfrm>
            <a:off x="2706617" y="2325255"/>
            <a:ext cx="1487054" cy="1487054"/>
            <a:chOff x="3987222" y="1200725"/>
            <a:chExt cx="662709" cy="662709"/>
          </a:xfrm>
        </p:grpSpPr>
        <p:sp>
          <p:nvSpPr>
            <p:cNvPr id="8" name="椭圆 7"/>
            <p:cNvSpPr/>
            <p:nvPr/>
          </p:nvSpPr>
          <p:spPr>
            <a:xfrm>
              <a:off x="3987222" y="1200725"/>
              <a:ext cx="662709" cy="662709"/>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063999" y="1277501"/>
              <a:ext cx="509155" cy="509155"/>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smtClean="0"/>
                <a:t>5</a:t>
              </a:r>
              <a:endParaRPr lang="zh-CN" altLang="en-US" sz="5400" dirty="0"/>
            </a:p>
          </p:txBody>
        </p:sp>
      </p:grpSp>
      <p:sp>
        <p:nvSpPr>
          <p:cNvPr id="10" name="文本框 9"/>
          <p:cNvSpPr txBox="1"/>
          <p:nvPr/>
        </p:nvSpPr>
        <p:spPr>
          <a:xfrm>
            <a:off x="4365951" y="2714837"/>
            <a:ext cx="6222424" cy="707886"/>
          </a:xfrm>
          <a:prstGeom prst="rect">
            <a:avLst/>
          </a:prstGeom>
          <a:noFill/>
        </p:spPr>
        <p:txBody>
          <a:bodyPr wrap="square" rtlCol="0">
            <a:spAutoFit/>
          </a:bodyPr>
          <a:lstStyle/>
          <a:p>
            <a:r>
              <a:rPr lang="zh-CN" altLang="en-US" sz="4000" dirty="0" smtClean="0">
                <a:solidFill>
                  <a:schemeClr val="bg1"/>
                </a:solidFill>
                <a:latin typeface="黑体" panose="02010609060101010101" pitchFamily="49" charset="-122"/>
                <a:ea typeface="黑体" panose="02010609060101010101" pitchFamily="49" charset="-122"/>
              </a:rPr>
              <a:t>边缘计算项目展望</a:t>
            </a:r>
            <a:endParaRPr lang="zh-CN" altLang="en-US" sz="4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271730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46</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平台项目：北歌智能边缘计算平台（</a:t>
            </a:r>
            <a:r>
              <a:rPr lang="en-US" altLang="zh-CN" sz="2400" dirty="0" smtClean="0">
                <a:solidFill>
                  <a:srgbClr val="2EBA7C"/>
                </a:solidFill>
                <a:latin typeface="黑体" panose="02010609060101010101" pitchFamily="49" charset="-122"/>
                <a:ea typeface="黑体" panose="02010609060101010101" pitchFamily="49" charset="-122"/>
              </a:rPr>
              <a:t>BGIEC</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(1/2)</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矩形 5"/>
          <p:cNvSpPr/>
          <p:nvPr/>
        </p:nvSpPr>
        <p:spPr>
          <a:xfrm>
            <a:off x="505689" y="1609725"/>
            <a:ext cx="1494561" cy="3915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8" name="矩形 7"/>
          <p:cNvSpPr/>
          <p:nvPr/>
        </p:nvSpPr>
        <p:spPr>
          <a:xfrm>
            <a:off x="3810001" y="1609725"/>
            <a:ext cx="2838449" cy="3915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810000" y="1609725"/>
            <a:ext cx="28384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0" name="矩形 9"/>
          <p:cNvSpPr/>
          <p:nvPr/>
        </p:nvSpPr>
        <p:spPr>
          <a:xfrm>
            <a:off x="7458075" y="1675987"/>
            <a:ext cx="4019550" cy="3849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7458076" y="1675987"/>
            <a:ext cx="4019550"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2" name="圆角矩形 11"/>
          <p:cNvSpPr/>
          <p:nvPr/>
        </p:nvSpPr>
        <p:spPr>
          <a:xfrm>
            <a:off x="686231" y="2243083"/>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86231" y="273940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光电开关</a:t>
            </a:r>
          </a:p>
        </p:txBody>
      </p:sp>
      <p:sp>
        <p:nvSpPr>
          <p:cNvPr id="15" name="圆角矩形 14"/>
          <p:cNvSpPr/>
          <p:nvPr/>
        </p:nvSpPr>
        <p:spPr>
          <a:xfrm>
            <a:off x="686231" y="3235727"/>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传感器</a:t>
            </a:r>
          </a:p>
        </p:txBody>
      </p:sp>
      <p:sp>
        <p:nvSpPr>
          <p:cNvPr id="16" name="圆角矩形 15"/>
          <p:cNvSpPr/>
          <p:nvPr/>
        </p:nvSpPr>
        <p:spPr>
          <a:xfrm>
            <a:off x="671945" y="3732049"/>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非标设备</a:t>
            </a:r>
          </a:p>
        </p:txBody>
      </p:sp>
      <p:sp>
        <p:nvSpPr>
          <p:cNvPr id="17" name="圆角矩形 16"/>
          <p:cNvSpPr/>
          <p:nvPr/>
        </p:nvSpPr>
        <p:spPr>
          <a:xfrm>
            <a:off x="671944" y="4227131"/>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CNC</a:t>
            </a:r>
            <a:r>
              <a:rPr lang="zh-CN" altLang="en-US" sz="1400" dirty="0">
                <a:latin typeface="黑体" panose="02010609060101010101" pitchFamily="49" charset="-122"/>
                <a:ea typeface="黑体" panose="02010609060101010101" pitchFamily="49" charset="-122"/>
              </a:rPr>
              <a:t>机床</a:t>
            </a:r>
          </a:p>
        </p:txBody>
      </p:sp>
      <p:sp>
        <p:nvSpPr>
          <p:cNvPr id="18" name="圆角矩形 17"/>
          <p:cNvSpPr/>
          <p:nvPr/>
        </p:nvSpPr>
        <p:spPr>
          <a:xfrm>
            <a:off x="645785" y="4704585"/>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控制器</a:t>
            </a:r>
          </a:p>
        </p:txBody>
      </p:sp>
      <p:cxnSp>
        <p:nvCxnSpPr>
          <p:cNvPr id="21" name="直接箭头连接符 20"/>
          <p:cNvCxnSpPr/>
          <p:nvPr/>
        </p:nvCxnSpPr>
        <p:spPr>
          <a:xfrm>
            <a:off x="2000250" y="243840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02364" y="2130623"/>
            <a:ext cx="902811" cy="307777"/>
          </a:xfrm>
          <a:prstGeom prst="rect">
            <a:avLst/>
          </a:prstGeom>
          <a:noFill/>
        </p:spPr>
        <p:txBody>
          <a:bodyPr wrap="none" rtlCol="0">
            <a:spAutoFit/>
          </a:bodyPr>
          <a:lstStyle/>
          <a:p>
            <a:r>
              <a:rPr lang="zh-CN" altLang="en-US" sz="1400" dirty="0" smtClean="0">
                <a:solidFill>
                  <a:schemeClr val="bg1"/>
                </a:solidFill>
              </a:rPr>
              <a:t>私有协议</a:t>
            </a:r>
            <a:endParaRPr lang="zh-CN" altLang="en-US" sz="1400" dirty="0">
              <a:solidFill>
                <a:schemeClr val="bg1"/>
              </a:solidFill>
            </a:endParaRPr>
          </a:p>
        </p:txBody>
      </p:sp>
      <p:cxnSp>
        <p:nvCxnSpPr>
          <p:cNvPr id="24" name="直接箭头连接符 23"/>
          <p:cNvCxnSpPr/>
          <p:nvPr/>
        </p:nvCxnSpPr>
        <p:spPr>
          <a:xfrm>
            <a:off x="2000248" y="2887097"/>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402362" y="2579320"/>
            <a:ext cx="762581" cy="307777"/>
          </a:xfrm>
          <a:prstGeom prst="rect">
            <a:avLst/>
          </a:prstGeom>
          <a:noFill/>
        </p:spPr>
        <p:txBody>
          <a:bodyPr wrap="none" rtlCol="0">
            <a:spAutoFit/>
          </a:bodyPr>
          <a:lstStyle/>
          <a:p>
            <a:r>
              <a:rPr lang="en-US" altLang="zh-CN" sz="1400" dirty="0" smtClean="0">
                <a:solidFill>
                  <a:schemeClr val="bg1"/>
                </a:solidFill>
              </a:rPr>
              <a:t>OPC-UA</a:t>
            </a:r>
            <a:endParaRPr lang="zh-CN" altLang="en-US" sz="1400" dirty="0">
              <a:solidFill>
                <a:schemeClr val="bg1"/>
              </a:solidFill>
            </a:endParaRPr>
          </a:p>
        </p:txBody>
      </p:sp>
      <p:cxnSp>
        <p:nvCxnSpPr>
          <p:cNvPr id="26" name="直接箭头连接符 25"/>
          <p:cNvCxnSpPr/>
          <p:nvPr/>
        </p:nvCxnSpPr>
        <p:spPr>
          <a:xfrm>
            <a:off x="2000248" y="3335793"/>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402362" y="3028016"/>
            <a:ext cx="633443" cy="307777"/>
          </a:xfrm>
          <a:prstGeom prst="rect">
            <a:avLst/>
          </a:prstGeom>
          <a:noFill/>
        </p:spPr>
        <p:txBody>
          <a:bodyPr wrap="none" rtlCol="0">
            <a:spAutoFit/>
          </a:bodyPr>
          <a:lstStyle/>
          <a:p>
            <a:r>
              <a:rPr lang="en-US" altLang="zh-CN" sz="1400" dirty="0" smtClean="0">
                <a:solidFill>
                  <a:schemeClr val="bg1"/>
                </a:solidFill>
              </a:rPr>
              <a:t>MQTT</a:t>
            </a:r>
            <a:endParaRPr lang="zh-CN" altLang="en-US" sz="1400" dirty="0">
              <a:solidFill>
                <a:schemeClr val="bg1"/>
              </a:solidFill>
            </a:endParaRPr>
          </a:p>
        </p:txBody>
      </p:sp>
      <p:cxnSp>
        <p:nvCxnSpPr>
          <p:cNvPr id="28" name="直接箭头连接符 27"/>
          <p:cNvCxnSpPr/>
          <p:nvPr/>
        </p:nvCxnSpPr>
        <p:spPr>
          <a:xfrm>
            <a:off x="2000248" y="3784488"/>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402362" y="3476711"/>
            <a:ext cx="1029000" cy="307777"/>
          </a:xfrm>
          <a:prstGeom prst="rect">
            <a:avLst/>
          </a:prstGeom>
          <a:noFill/>
        </p:spPr>
        <p:txBody>
          <a:bodyPr wrap="none" rtlCol="0">
            <a:spAutoFit/>
          </a:bodyPr>
          <a:lstStyle/>
          <a:p>
            <a:r>
              <a:rPr lang="en-US" altLang="zh-CN" sz="1400" dirty="0" smtClean="0">
                <a:solidFill>
                  <a:schemeClr val="bg1"/>
                </a:solidFill>
              </a:rPr>
              <a:t>MTConnect</a:t>
            </a:r>
            <a:endParaRPr lang="zh-CN" altLang="en-US" sz="1400" dirty="0">
              <a:solidFill>
                <a:schemeClr val="bg1"/>
              </a:solidFill>
            </a:endParaRPr>
          </a:p>
        </p:txBody>
      </p:sp>
      <p:cxnSp>
        <p:nvCxnSpPr>
          <p:cNvPr id="30" name="直接箭头连接符 29"/>
          <p:cNvCxnSpPr/>
          <p:nvPr/>
        </p:nvCxnSpPr>
        <p:spPr>
          <a:xfrm>
            <a:off x="2018718" y="4227131"/>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20832" y="3919354"/>
            <a:ext cx="807722" cy="307777"/>
          </a:xfrm>
          <a:prstGeom prst="rect">
            <a:avLst/>
          </a:prstGeom>
          <a:noFill/>
        </p:spPr>
        <p:txBody>
          <a:bodyPr wrap="none" rtlCol="0">
            <a:spAutoFit/>
          </a:bodyPr>
          <a:lstStyle/>
          <a:p>
            <a:r>
              <a:rPr lang="en-US" altLang="zh-CN" sz="1400" dirty="0" smtClean="0">
                <a:solidFill>
                  <a:schemeClr val="bg1"/>
                </a:solidFill>
              </a:rPr>
              <a:t>SEC</a:t>
            </a:r>
            <a:r>
              <a:rPr lang="zh-CN" altLang="en-US" sz="1400" dirty="0" smtClean="0">
                <a:solidFill>
                  <a:schemeClr val="bg1"/>
                </a:solidFill>
              </a:rPr>
              <a:t>协议</a:t>
            </a:r>
            <a:endParaRPr lang="zh-CN" altLang="en-US" sz="1400" dirty="0">
              <a:solidFill>
                <a:schemeClr val="bg1"/>
              </a:solidFill>
            </a:endParaRPr>
          </a:p>
        </p:txBody>
      </p:sp>
      <p:cxnSp>
        <p:nvCxnSpPr>
          <p:cNvPr id="32" name="直接箭头连接符 31"/>
          <p:cNvCxnSpPr/>
          <p:nvPr/>
        </p:nvCxnSpPr>
        <p:spPr>
          <a:xfrm>
            <a:off x="2022149" y="4760026"/>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424263" y="4452249"/>
            <a:ext cx="790601" cy="307777"/>
          </a:xfrm>
          <a:prstGeom prst="rect">
            <a:avLst/>
          </a:prstGeom>
          <a:noFill/>
        </p:spPr>
        <p:txBody>
          <a:bodyPr wrap="none" rtlCol="0">
            <a:spAutoFit/>
          </a:bodyPr>
          <a:lstStyle/>
          <a:p>
            <a:r>
              <a:rPr lang="en-US" altLang="zh-CN" sz="1400" dirty="0" smtClean="0">
                <a:solidFill>
                  <a:schemeClr val="bg1"/>
                </a:solidFill>
              </a:rPr>
              <a:t>ModBus</a:t>
            </a:r>
            <a:endParaRPr lang="zh-CN" altLang="en-US" sz="1400" dirty="0">
              <a:solidFill>
                <a:schemeClr val="bg1"/>
              </a:solidFill>
            </a:endParaRPr>
          </a:p>
        </p:txBody>
      </p:sp>
      <p:cxnSp>
        <p:nvCxnSpPr>
          <p:cNvPr id="34" name="直接箭头连接符 33"/>
          <p:cNvCxnSpPr/>
          <p:nvPr/>
        </p:nvCxnSpPr>
        <p:spPr>
          <a:xfrm>
            <a:off x="2013723" y="5235770"/>
            <a:ext cx="18097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415837" y="4927993"/>
            <a:ext cx="1008609" cy="307777"/>
          </a:xfrm>
          <a:prstGeom prst="rect">
            <a:avLst/>
          </a:prstGeom>
          <a:noFill/>
        </p:spPr>
        <p:txBody>
          <a:bodyPr wrap="none" rtlCol="0">
            <a:spAutoFit/>
          </a:bodyPr>
          <a:lstStyle/>
          <a:p>
            <a:r>
              <a:rPr lang="zh-CN" altLang="en-US" sz="1400" dirty="0" smtClean="0">
                <a:solidFill>
                  <a:schemeClr val="bg1"/>
                </a:solidFill>
              </a:rPr>
              <a:t>第三方</a:t>
            </a:r>
            <a:r>
              <a:rPr lang="en-US" altLang="zh-CN" sz="1400" dirty="0" smtClean="0">
                <a:solidFill>
                  <a:schemeClr val="bg1"/>
                </a:solidFill>
              </a:rPr>
              <a:t>SDK</a:t>
            </a:r>
            <a:endParaRPr lang="zh-CN" altLang="en-US" sz="1400" dirty="0">
              <a:solidFill>
                <a:schemeClr val="bg1"/>
              </a:solidFill>
            </a:endParaRPr>
          </a:p>
        </p:txBody>
      </p:sp>
      <p:sp>
        <p:nvSpPr>
          <p:cNvPr id="37" name="矩形 36"/>
          <p:cNvSpPr/>
          <p:nvPr/>
        </p:nvSpPr>
        <p:spPr>
          <a:xfrm>
            <a:off x="3905250" y="2130624"/>
            <a:ext cx="2651966" cy="1136952"/>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圆角矩形 35"/>
          <p:cNvSpPr/>
          <p:nvPr/>
        </p:nvSpPr>
        <p:spPr>
          <a:xfrm>
            <a:off x="3981882" y="2585298"/>
            <a:ext cx="319267" cy="603597"/>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smtClean="0"/>
              <a:t>EdgeX</a:t>
            </a:r>
            <a:endParaRPr lang="zh-CN" altLang="en-US" sz="1400" dirty="0"/>
          </a:p>
        </p:txBody>
      </p:sp>
      <p:sp>
        <p:nvSpPr>
          <p:cNvPr id="38" name="矩形 37"/>
          <p:cNvSpPr/>
          <p:nvPr/>
        </p:nvSpPr>
        <p:spPr>
          <a:xfrm>
            <a:off x="3900311" y="2127348"/>
            <a:ext cx="2656904" cy="314325"/>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边缘实时</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非实时网关</a:t>
            </a:r>
            <a:endParaRPr lang="zh-CN" altLang="en-US" sz="1600" dirty="0">
              <a:latin typeface="黑体" panose="02010609060101010101" pitchFamily="49" charset="-122"/>
              <a:ea typeface="黑体" panose="02010609060101010101" pitchFamily="49" charset="-122"/>
            </a:endParaRPr>
          </a:p>
        </p:txBody>
      </p:sp>
      <p:sp>
        <p:nvSpPr>
          <p:cNvPr id="39" name="圆角矩形 38"/>
          <p:cNvSpPr/>
          <p:nvPr/>
        </p:nvSpPr>
        <p:spPr>
          <a:xfrm>
            <a:off x="4383138" y="2765156"/>
            <a:ext cx="98896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40" name="矩形 39"/>
          <p:cNvSpPr/>
          <p:nvPr/>
        </p:nvSpPr>
        <p:spPr>
          <a:xfrm>
            <a:off x="7567345" y="2196885"/>
            <a:ext cx="2214459" cy="3194265"/>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7567344" y="2193610"/>
            <a:ext cx="2214460" cy="314325"/>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边缘云</a:t>
            </a:r>
            <a:endParaRPr lang="zh-CN" altLang="en-US" sz="1600" dirty="0">
              <a:latin typeface="黑体" panose="02010609060101010101" pitchFamily="49" charset="-122"/>
              <a:ea typeface="黑体" panose="02010609060101010101" pitchFamily="49" charset="-122"/>
            </a:endParaRPr>
          </a:p>
        </p:txBody>
      </p:sp>
      <p:sp>
        <p:nvSpPr>
          <p:cNvPr id="42" name="圆角矩形 41"/>
          <p:cNvSpPr/>
          <p:nvPr/>
        </p:nvSpPr>
        <p:spPr>
          <a:xfrm>
            <a:off x="5495870" y="2765155"/>
            <a:ext cx="97416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协同控制</a:t>
            </a:r>
          </a:p>
        </p:txBody>
      </p:sp>
      <p:sp>
        <p:nvSpPr>
          <p:cNvPr id="47" name="圆角矩形 46"/>
          <p:cNvSpPr/>
          <p:nvPr/>
        </p:nvSpPr>
        <p:spPr>
          <a:xfrm>
            <a:off x="7650444" y="2729266"/>
            <a:ext cx="319267" cy="149786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48" name="圆角矩形 47"/>
          <p:cNvSpPr/>
          <p:nvPr/>
        </p:nvSpPr>
        <p:spPr>
          <a:xfrm>
            <a:off x="8083841" y="2707937"/>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云边协同</a:t>
            </a:r>
          </a:p>
        </p:txBody>
      </p:sp>
      <p:sp>
        <p:nvSpPr>
          <p:cNvPr id="49" name="圆角矩形 48"/>
          <p:cNvSpPr/>
          <p:nvPr/>
        </p:nvSpPr>
        <p:spPr>
          <a:xfrm>
            <a:off x="8083841" y="3179580"/>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数据展板服务</a:t>
            </a:r>
          </a:p>
        </p:txBody>
      </p:sp>
      <p:sp>
        <p:nvSpPr>
          <p:cNvPr id="50" name="圆角矩形 49"/>
          <p:cNvSpPr/>
          <p:nvPr/>
        </p:nvSpPr>
        <p:spPr>
          <a:xfrm>
            <a:off x="8083841" y="3617584"/>
            <a:ext cx="1611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调度协同控制服务</a:t>
            </a:r>
            <a:endParaRPr lang="zh-CN" altLang="en-US" sz="1200" dirty="0">
              <a:latin typeface="黑体" panose="02010609060101010101" pitchFamily="49" charset="-122"/>
              <a:ea typeface="黑体" panose="02010609060101010101" pitchFamily="49" charset="-122"/>
            </a:endParaRPr>
          </a:p>
        </p:txBody>
      </p:sp>
      <p:sp>
        <p:nvSpPr>
          <p:cNvPr id="51" name="圆角矩形 50"/>
          <p:cNvSpPr/>
          <p:nvPr/>
        </p:nvSpPr>
        <p:spPr>
          <a:xfrm>
            <a:off x="8083841" y="4084671"/>
            <a:ext cx="161184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黑体" panose="02010609060101010101" pitchFamily="49" charset="-122"/>
                <a:ea typeface="黑体" panose="02010609060101010101" pitchFamily="49" charset="-122"/>
              </a:rPr>
              <a:t>质量工艺管控服务</a:t>
            </a:r>
          </a:p>
        </p:txBody>
      </p:sp>
      <p:sp>
        <p:nvSpPr>
          <p:cNvPr id="52" name="圆角矩形 51"/>
          <p:cNvSpPr/>
          <p:nvPr/>
        </p:nvSpPr>
        <p:spPr>
          <a:xfrm>
            <a:off x="8083841" y="4540264"/>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黑体" panose="02010609060101010101" pitchFamily="49" charset="-122"/>
                <a:ea typeface="黑体" panose="02010609060101010101" pitchFamily="49" charset="-122"/>
              </a:rPr>
              <a:t>AI</a:t>
            </a:r>
            <a:r>
              <a:rPr lang="zh-CN" altLang="en-US" sz="1200" dirty="0">
                <a:latin typeface="黑体" panose="02010609060101010101" pitchFamily="49" charset="-122"/>
                <a:ea typeface="黑体" panose="02010609060101010101" pitchFamily="49" charset="-122"/>
              </a:rPr>
              <a:t>训练与协同服务</a:t>
            </a:r>
          </a:p>
        </p:txBody>
      </p:sp>
      <p:sp>
        <p:nvSpPr>
          <p:cNvPr id="55" name="圆角矩形 54"/>
          <p:cNvSpPr/>
          <p:nvPr/>
        </p:nvSpPr>
        <p:spPr>
          <a:xfrm>
            <a:off x="8073168" y="4950475"/>
            <a:ext cx="1611848" cy="292320"/>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大数据存储分析</a:t>
            </a:r>
          </a:p>
        </p:txBody>
      </p:sp>
      <p:sp>
        <p:nvSpPr>
          <p:cNvPr id="56" name="矩形 55"/>
          <p:cNvSpPr/>
          <p:nvPr/>
        </p:nvSpPr>
        <p:spPr>
          <a:xfrm>
            <a:off x="9885261" y="2208104"/>
            <a:ext cx="1505775" cy="2332160"/>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a:off x="9885260" y="2204829"/>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58" name="圆角矩形 57"/>
          <p:cNvSpPr/>
          <p:nvPr/>
        </p:nvSpPr>
        <p:spPr>
          <a:xfrm>
            <a:off x="9968360" y="2740485"/>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9" name="圆角矩形 58"/>
          <p:cNvSpPr/>
          <p:nvPr/>
        </p:nvSpPr>
        <p:spPr>
          <a:xfrm>
            <a:off x="10401758" y="2719156"/>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60" name="圆角矩形 59"/>
          <p:cNvSpPr/>
          <p:nvPr/>
        </p:nvSpPr>
        <p:spPr>
          <a:xfrm>
            <a:off x="10401758" y="3179580"/>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61" name="圆角矩形 60"/>
          <p:cNvSpPr/>
          <p:nvPr/>
        </p:nvSpPr>
        <p:spPr>
          <a:xfrm>
            <a:off x="10401758" y="3627255"/>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62" name="圆角矩形 61"/>
          <p:cNvSpPr/>
          <p:nvPr/>
        </p:nvSpPr>
        <p:spPr>
          <a:xfrm>
            <a:off x="10401758" y="4084671"/>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63" name="圆角矩形 62"/>
          <p:cNvSpPr/>
          <p:nvPr/>
        </p:nvSpPr>
        <p:spPr>
          <a:xfrm>
            <a:off x="7660623" y="4359885"/>
            <a:ext cx="319267" cy="882910"/>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a:t>
            </a:r>
            <a:endParaRPr lang="zh-CN" altLang="en-US" sz="1400" dirty="0"/>
          </a:p>
        </p:txBody>
      </p:sp>
      <p:sp>
        <p:nvSpPr>
          <p:cNvPr id="69" name="矩形 68"/>
          <p:cNvSpPr/>
          <p:nvPr/>
        </p:nvSpPr>
        <p:spPr>
          <a:xfrm>
            <a:off x="3924208" y="3358612"/>
            <a:ext cx="2651784" cy="2032538"/>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圆角矩形 69"/>
          <p:cNvSpPr/>
          <p:nvPr/>
        </p:nvSpPr>
        <p:spPr>
          <a:xfrm>
            <a:off x="4008017" y="3860119"/>
            <a:ext cx="319267" cy="127942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a:t>
            </a:r>
            <a:endParaRPr lang="zh-CN" altLang="en-US" sz="1400" dirty="0"/>
          </a:p>
        </p:txBody>
      </p:sp>
      <p:sp>
        <p:nvSpPr>
          <p:cNvPr id="71" name="矩形 70"/>
          <p:cNvSpPr/>
          <p:nvPr/>
        </p:nvSpPr>
        <p:spPr>
          <a:xfrm>
            <a:off x="3919268" y="3355337"/>
            <a:ext cx="2656724" cy="314325"/>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边缘控制器</a:t>
            </a:r>
          </a:p>
        </p:txBody>
      </p:sp>
      <p:sp>
        <p:nvSpPr>
          <p:cNvPr id="72" name="圆角矩形 71"/>
          <p:cNvSpPr/>
          <p:nvPr/>
        </p:nvSpPr>
        <p:spPr>
          <a:xfrm>
            <a:off x="4428692" y="3865121"/>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73" name="圆角矩形 72"/>
          <p:cNvSpPr/>
          <p:nvPr/>
        </p:nvSpPr>
        <p:spPr>
          <a:xfrm>
            <a:off x="5519021" y="3850419"/>
            <a:ext cx="97588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协同控制</a:t>
            </a:r>
          </a:p>
        </p:txBody>
      </p:sp>
      <p:sp>
        <p:nvSpPr>
          <p:cNvPr id="74" name="圆角矩形 73"/>
          <p:cNvSpPr/>
          <p:nvPr/>
        </p:nvSpPr>
        <p:spPr>
          <a:xfrm>
            <a:off x="4428692" y="4370305"/>
            <a:ext cx="96218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AI</a:t>
            </a:r>
            <a:r>
              <a:rPr lang="zh-CN" altLang="en-US" sz="1400" dirty="0">
                <a:latin typeface="黑体" panose="02010609060101010101" pitchFamily="49" charset="-122"/>
                <a:ea typeface="黑体" panose="02010609060101010101" pitchFamily="49" charset="-122"/>
              </a:rPr>
              <a:t>推理</a:t>
            </a:r>
          </a:p>
        </p:txBody>
      </p:sp>
      <p:sp>
        <p:nvSpPr>
          <p:cNvPr id="75" name="圆角矩形 74"/>
          <p:cNvSpPr/>
          <p:nvPr/>
        </p:nvSpPr>
        <p:spPr>
          <a:xfrm>
            <a:off x="5528558" y="4370304"/>
            <a:ext cx="96384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边缘分析</a:t>
            </a:r>
          </a:p>
        </p:txBody>
      </p:sp>
      <p:sp>
        <p:nvSpPr>
          <p:cNvPr id="76" name="圆角矩形 75"/>
          <p:cNvSpPr/>
          <p:nvPr/>
        </p:nvSpPr>
        <p:spPr>
          <a:xfrm>
            <a:off x="4436554" y="4852339"/>
            <a:ext cx="954323"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机器视觉</a:t>
            </a:r>
          </a:p>
        </p:txBody>
      </p:sp>
      <p:sp>
        <p:nvSpPr>
          <p:cNvPr id="77" name="圆角矩形 76"/>
          <p:cNvSpPr/>
          <p:nvPr/>
        </p:nvSpPr>
        <p:spPr>
          <a:xfrm>
            <a:off x="5514647" y="4876151"/>
            <a:ext cx="977759"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规则控制</a:t>
            </a:r>
          </a:p>
        </p:txBody>
      </p:sp>
      <p:sp>
        <p:nvSpPr>
          <p:cNvPr id="94" name="左右箭头 93"/>
          <p:cNvSpPr/>
          <p:nvPr/>
        </p:nvSpPr>
        <p:spPr>
          <a:xfrm>
            <a:off x="6632930" y="3208387"/>
            <a:ext cx="1027693"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肘形连接符 95"/>
          <p:cNvCxnSpPr>
            <a:stCxn id="6" idx="2"/>
            <a:endCxn id="63" idx="2"/>
          </p:cNvCxnSpPr>
          <p:nvPr/>
        </p:nvCxnSpPr>
        <p:spPr>
          <a:xfrm rot="5400000" flipH="1" flipV="1">
            <a:off x="4395505" y="2100259"/>
            <a:ext cx="282215" cy="6567287"/>
          </a:xfrm>
          <a:prstGeom prst="bentConnector3">
            <a:avLst>
              <a:gd name="adj1" fmla="val -81002"/>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133" name="矩形 132"/>
          <p:cNvSpPr/>
          <p:nvPr/>
        </p:nvSpPr>
        <p:spPr>
          <a:xfrm>
            <a:off x="9875083" y="4603647"/>
            <a:ext cx="1505775" cy="749403"/>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矩形 133"/>
          <p:cNvSpPr/>
          <p:nvPr/>
        </p:nvSpPr>
        <p:spPr>
          <a:xfrm>
            <a:off x="9875082" y="4600372"/>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公有云</a:t>
            </a:r>
            <a:endParaRPr lang="zh-CN" altLang="en-US" sz="1600" dirty="0">
              <a:latin typeface="黑体" panose="02010609060101010101" pitchFamily="49" charset="-122"/>
              <a:ea typeface="黑体" panose="02010609060101010101" pitchFamily="49" charset="-122"/>
            </a:endParaRPr>
          </a:p>
        </p:txBody>
      </p:sp>
      <p:sp>
        <p:nvSpPr>
          <p:cNvPr id="136" name="圆角矩形 135"/>
          <p:cNvSpPr/>
          <p:nvPr/>
        </p:nvSpPr>
        <p:spPr>
          <a:xfrm>
            <a:off x="10028579" y="4976875"/>
            <a:ext cx="1272332"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公有</a:t>
            </a:r>
            <a:r>
              <a:rPr lang="zh-CN" altLang="en-US" sz="1400" dirty="0" smtClean="0">
                <a:latin typeface="黑体" panose="02010609060101010101" pitchFamily="49" charset="-122"/>
                <a:ea typeface="黑体" panose="02010609060101010101" pitchFamily="49" charset="-122"/>
              </a:rPr>
              <a:t>云应用</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256327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05689" y="1758949"/>
            <a:ext cx="11318011" cy="3736975"/>
          </a:xfrm>
          <a:prstGeom prst="rect">
            <a:avLst/>
          </a:prstGeom>
          <a:no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47</a:t>
            </a:fld>
            <a:endParaRPr lang="zh-CN" altLang="en-US"/>
          </a:p>
        </p:txBody>
      </p:sp>
      <p:sp>
        <p:nvSpPr>
          <p:cNvPr id="5" name="文本框 4"/>
          <p:cNvSpPr txBox="1"/>
          <p:nvPr/>
        </p:nvSpPr>
        <p:spPr>
          <a:xfrm>
            <a:off x="505689" y="270738"/>
            <a:ext cx="69523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平台项目：北歌智能边缘计算平台（</a:t>
            </a:r>
            <a:r>
              <a:rPr lang="en-US" altLang="zh-CN" sz="2400" dirty="0" smtClean="0">
                <a:solidFill>
                  <a:srgbClr val="2EBA7C"/>
                </a:solidFill>
                <a:latin typeface="黑体" panose="02010609060101010101" pitchFamily="49" charset="-122"/>
                <a:ea typeface="黑体" panose="02010609060101010101" pitchFamily="49" charset="-122"/>
              </a:rPr>
              <a:t>BGIEC</a:t>
            </a:r>
            <a:r>
              <a:rPr lang="zh-CN" altLang="en-US" sz="2400" dirty="0" smtClean="0">
                <a:solidFill>
                  <a:srgbClr val="2EBA7C"/>
                </a:solidFill>
                <a:latin typeface="黑体" panose="02010609060101010101" pitchFamily="49" charset="-122"/>
                <a:ea typeface="黑体" panose="02010609060101010101" pitchFamily="49" charset="-122"/>
              </a:rPr>
              <a:t>）</a:t>
            </a:r>
            <a:r>
              <a:rPr lang="en-US" altLang="zh-CN" sz="2400" dirty="0" smtClean="0">
                <a:solidFill>
                  <a:srgbClr val="2EBA7C"/>
                </a:solidFill>
                <a:latin typeface="黑体" panose="02010609060101010101" pitchFamily="49" charset="-122"/>
                <a:ea typeface="黑体" panose="02010609060101010101" pitchFamily="49" charset="-122"/>
              </a:rPr>
              <a:t>(2/2)</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4" name="矩形 3"/>
          <p:cNvSpPr/>
          <p:nvPr/>
        </p:nvSpPr>
        <p:spPr>
          <a:xfrm>
            <a:off x="654055" y="2277068"/>
            <a:ext cx="3184520" cy="2942632"/>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1</a:t>
            </a:r>
            <a:r>
              <a:rPr lang="zh-CN" altLang="en-US" sz="2000" dirty="0" smtClean="0">
                <a:solidFill>
                  <a:srgbClr val="92D050"/>
                </a:solidFill>
                <a:latin typeface="黑体" panose="02010609060101010101" pitchFamily="49" charset="-122"/>
                <a:ea typeface="黑体" panose="02010609060101010101" pitchFamily="49" charset="-122"/>
              </a:rPr>
              <a:t>、基础研究阶段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研究各边缘计算开源平台及所需技术；</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整合改造开</a:t>
            </a:r>
            <a:r>
              <a:rPr lang="zh-CN" altLang="en-US" dirty="0">
                <a:solidFill>
                  <a:schemeClr val="lt1"/>
                </a:solidFill>
                <a:latin typeface="黑体" panose="02010609060101010101" pitchFamily="49" charset="-122"/>
                <a:ea typeface="黑体" panose="02010609060101010101" pitchFamily="49" charset="-122"/>
              </a:rPr>
              <a:t>源边缘</a:t>
            </a:r>
            <a:r>
              <a:rPr lang="zh-CN" altLang="en-US" dirty="0" smtClean="0">
                <a:solidFill>
                  <a:schemeClr val="lt1"/>
                </a:solidFill>
                <a:latin typeface="黑体" panose="02010609060101010101" pitchFamily="49" charset="-122"/>
                <a:ea typeface="黑体" panose="02010609060101010101" pitchFamily="49" charset="-122"/>
              </a:rPr>
              <a:t>计算软件，搭建基础平台框架；</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验证性能及可行性。</a:t>
            </a:r>
            <a:endParaRPr lang="zh-CN" altLang="en-US" dirty="0">
              <a:solidFill>
                <a:schemeClr val="lt1"/>
              </a:solidFill>
              <a:latin typeface="黑体" panose="02010609060101010101" pitchFamily="49" charset="-122"/>
              <a:ea typeface="黑体" panose="02010609060101010101" pitchFamily="49" charset="-122"/>
            </a:endParaRPr>
          </a:p>
        </p:txBody>
      </p:sp>
      <p:sp>
        <p:nvSpPr>
          <p:cNvPr id="106" name="矩形 105"/>
          <p:cNvSpPr/>
          <p:nvPr/>
        </p:nvSpPr>
        <p:spPr>
          <a:xfrm>
            <a:off x="4573682" y="2289296"/>
            <a:ext cx="3161436" cy="293040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2</a:t>
            </a:r>
            <a:r>
              <a:rPr lang="zh-CN" altLang="en-US" sz="2000" dirty="0" smtClean="0">
                <a:solidFill>
                  <a:srgbClr val="92D050"/>
                </a:solidFill>
                <a:latin typeface="黑体" panose="02010609060101010101" pitchFamily="49" charset="-122"/>
                <a:ea typeface="黑体" panose="02010609060101010101" pitchFamily="49" charset="-122"/>
              </a:rPr>
              <a:t>、平台开发阶段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a:solidFill>
                  <a:schemeClr val="lt1"/>
                </a:solidFill>
                <a:latin typeface="黑体" panose="02010609060101010101" pitchFamily="49" charset="-122"/>
                <a:ea typeface="黑体" panose="02010609060101010101" pitchFamily="49" charset="-122"/>
              </a:rPr>
              <a:t>研发边缘网关</a:t>
            </a:r>
            <a:r>
              <a:rPr lang="en-US" altLang="zh-CN" dirty="0">
                <a:solidFill>
                  <a:schemeClr val="lt1"/>
                </a:solidFill>
                <a:latin typeface="黑体" panose="02010609060101010101" pitchFamily="49" charset="-122"/>
                <a:ea typeface="黑体" panose="02010609060101010101" pitchFamily="49" charset="-122"/>
              </a:rPr>
              <a:t>/</a:t>
            </a:r>
            <a:r>
              <a:rPr lang="zh-CN" altLang="en-US" dirty="0">
                <a:solidFill>
                  <a:schemeClr val="lt1"/>
                </a:solidFill>
                <a:latin typeface="黑体" panose="02010609060101010101" pitchFamily="49" charset="-122"/>
                <a:ea typeface="黑体" panose="02010609060101010101" pitchFamily="49" charset="-122"/>
              </a:rPr>
              <a:t>控制器，搭建边缘云</a:t>
            </a:r>
            <a:r>
              <a:rPr lang="zh-CN" altLang="en-US" dirty="0" smtClean="0">
                <a:solidFill>
                  <a:schemeClr val="lt1"/>
                </a:solidFill>
                <a:latin typeface="黑体" panose="02010609060101010101" pitchFamily="49" charset="-122"/>
                <a:ea typeface="黑体" panose="02010609060101010101" pitchFamily="49" charset="-122"/>
              </a:rPr>
              <a:t>服务器；</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solidFill>
                  <a:schemeClr val="lt1"/>
                </a:solidFill>
                <a:latin typeface="黑体" panose="02010609060101010101" pitchFamily="49" charset="-122"/>
                <a:ea typeface="黑体" panose="02010609060101010101" pitchFamily="49" charset="-122"/>
              </a:rPr>
              <a:t>构建平台基础</a:t>
            </a:r>
            <a:r>
              <a:rPr lang="zh-CN" altLang="en-US" dirty="0">
                <a:solidFill>
                  <a:schemeClr val="lt1"/>
                </a:solidFill>
                <a:latin typeface="黑体" panose="02010609060101010101" pitchFamily="49" charset="-122"/>
                <a:ea typeface="黑体" panose="02010609060101010101" pitchFamily="49" charset="-122"/>
              </a:rPr>
              <a:t>组件</a:t>
            </a:r>
            <a:r>
              <a:rPr lang="zh-CN" altLang="en-US" dirty="0" smtClean="0">
                <a:solidFill>
                  <a:schemeClr val="lt1"/>
                </a:solidFill>
                <a:latin typeface="黑体" panose="02010609060101010101" pitchFamily="49" charset="-122"/>
                <a:ea typeface="黑体" panose="02010609060101010101" pitchFamily="49" charset="-122"/>
              </a:rPr>
              <a:t>，完善平台功能并</a:t>
            </a:r>
            <a:r>
              <a:rPr lang="zh-CN" altLang="en-US" dirty="0">
                <a:solidFill>
                  <a:schemeClr val="lt1"/>
                </a:solidFill>
                <a:latin typeface="黑体" panose="02010609060101010101" pitchFamily="49" charset="-122"/>
                <a:ea typeface="黑体" panose="02010609060101010101" pitchFamily="49" charset="-122"/>
              </a:rPr>
              <a:t>进行验证</a:t>
            </a:r>
            <a:r>
              <a:rPr lang="zh-CN" altLang="en-US" dirty="0" smtClean="0">
                <a:solidFill>
                  <a:schemeClr val="lt1"/>
                </a:solidFill>
                <a:latin typeface="黑体" panose="02010609060101010101" pitchFamily="49" charset="-122"/>
                <a:ea typeface="黑体" panose="02010609060101010101" pitchFamily="49" charset="-122"/>
              </a:rPr>
              <a:t>。</a:t>
            </a:r>
            <a:endParaRPr lang="en-US" altLang="zh-CN" dirty="0" smtClean="0">
              <a:solidFill>
                <a:schemeClr val="lt1"/>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09" name="矩形 108"/>
          <p:cNvSpPr/>
          <p:nvPr/>
        </p:nvSpPr>
        <p:spPr>
          <a:xfrm>
            <a:off x="8427325" y="2291666"/>
            <a:ext cx="3161436" cy="2928034"/>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en-US" altLang="zh-CN" sz="2000" dirty="0" smtClean="0">
                <a:solidFill>
                  <a:srgbClr val="92D050"/>
                </a:solidFill>
                <a:latin typeface="黑体" panose="02010609060101010101" pitchFamily="49" charset="-122"/>
                <a:ea typeface="黑体" panose="02010609060101010101" pitchFamily="49" charset="-122"/>
              </a:rPr>
              <a:t>3</a:t>
            </a:r>
            <a:r>
              <a:rPr lang="zh-CN" altLang="en-US" sz="2000" dirty="0" smtClean="0">
                <a:solidFill>
                  <a:srgbClr val="92D050"/>
                </a:solidFill>
                <a:latin typeface="黑体" panose="02010609060101010101" pitchFamily="49" charset="-122"/>
                <a:ea typeface="黑体" panose="02010609060101010101" pitchFamily="49" charset="-122"/>
              </a:rPr>
              <a:t>、平台</a:t>
            </a:r>
            <a:r>
              <a:rPr lang="zh-CN" altLang="en-US" sz="2000" dirty="0">
                <a:solidFill>
                  <a:srgbClr val="92D050"/>
                </a:solidFill>
                <a:latin typeface="黑体" panose="02010609060101010101" pitchFamily="49" charset="-122"/>
                <a:ea typeface="黑体" panose="02010609060101010101" pitchFamily="49" charset="-122"/>
              </a:rPr>
              <a:t>应用</a:t>
            </a:r>
            <a:r>
              <a:rPr lang="zh-CN" altLang="en-US" sz="2000" dirty="0" smtClean="0">
                <a:solidFill>
                  <a:srgbClr val="92D050"/>
                </a:solidFill>
                <a:latin typeface="黑体" panose="02010609060101010101" pitchFamily="49" charset="-122"/>
                <a:ea typeface="黑体" panose="02010609060101010101" pitchFamily="49" charset="-122"/>
              </a:rPr>
              <a:t>阶段</a:t>
            </a:r>
            <a:endParaRPr lang="en-US" altLang="zh-CN" sz="2000" dirty="0">
              <a:solidFill>
                <a:srgbClr val="92D05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结合</a:t>
            </a:r>
            <a:r>
              <a:rPr lang="zh-CN" altLang="en-US" dirty="0">
                <a:latin typeface="黑体" panose="02010609060101010101" pitchFamily="49" charset="-122"/>
                <a:ea typeface="黑体" panose="02010609060101010101" pitchFamily="49" charset="-122"/>
              </a:rPr>
              <a:t>智能</a:t>
            </a:r>
            <a:r>
              <a:rPr lang="zh-CN" altLang="en-US" dirty="0" smtClean="0">
                <a:latin typeface="黑体" panose="02010609060101010101" pitchFamily="49" charset="-122"/>
                <a:ea typeface="黑体" panose="02010609060101010101" pitchFamily="49" charset="-122"/>
              </a:rPr>
              <a:t>制造，基于该边缘智能平台构建具体应用；</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项目实践中结合最新技术方向对平台继续</a:t>
            </a:r>
            <a:r>
              <a:rPr lang="zh-CN" altLang="en-US" dirty="0">
                <a:latin typeface="黑体" panose="02010609060101010101" pitchFamily="49" charset="-122"/>
                <a:ea typeface="黑体" panose="02010609060101010101" pitchFamily="49" charset="-122"/>
              </a:rPr>
              <a:t>迭代</a:t>
            </a:r>
            <a:r>
              <a:rPr lang="zh-CN" altLang="en-US" dirty="0" smtClean="0">
                <a:latin typeface="黑体" panose="02010609060101010101" pitchFamily="49" charset="-122"/>
                <a:ea typeface="黑体" panose="02010609060101010101" pitchFamily="49" charset="-122"/>
              </a:rPr>
              <a:t>升级。</a:t>
            </a:r>
            <a:endParaRPr lang="en-US" altLang="zh-CN" dirty="0" smtClean="0">
              <a:solidFill>
                <a:schemeClr val="lt1"/>
              </a:solidFill>
              <a:latin typeface="黑体" panose="02010609060101010101" pitchFamily="49" charset="-122"/>
              <a:ea typeface="黑体" panose="02010609060101010101" pitchFamily="49" charset="-122"/>
            </a:endParaRPr>
          </a:p>
          <a:p>
            <a:pPr>
              <a:lnSpc>
                <a:spcPct val="150000"/>
              </a:lnSpc>
            </a:pPr>
            <a:endParaRPr lang="zh-CN" altLang="en-US" dirty="0">
              <a:solidFill>
                <a:schemeClr val="lt1"/>
              </a:solidFill>
              <a:latin typeface="黑体" panose="02010609060101010101" pitchFamily="49" charset="-122"/>
              <a:ea typeface="黑体" panose="02010609060101010101" pitchFamily="49" charset="-122"/>
            </a:endParaRPr>
          </a:p>
        </p:txBody>
      </p:sp>
      <p:sp>
        <p:nvSpPr>
          <p:cNvPr id="110" name="右箭头 109"/>
          <p:cNvSpPr/>
          <p:nvPr/>
        </p:nvSpPr>
        <p:spPr>
          <a:xfrm>
            <a:off x="3868802" y="3546133"/>
            <a:ext cx="682660"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右箭头 110"/>
          <p:cNvSpPr/>
          <p:nvPr/>
        </p:nvSpPr>
        <p:spPr>
          <a:xfrm>
            <a:off x="7779557" y="3546133"/>
            <a:ext cx="603328" cy="419100"/>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505689" y="1297285"/>
            <a:ext cx="3018562" cy="461665"/>
          </a:xfrm>
          <a:prstGeom prst="rect">
            <a:avLst/>
          </a:prstGeom>
          <a:solidFill>
            <a:srgbClr val="424752"/>
          </a:solidFill>
        </p:spPr>
        <p:txBody>
          <a:bodyPr wrap="square">
            <a:spAutoFit/>
          </a:bodyPr>
          <a:lstStyle/>
          <a:p>
            <a:r>
              <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研发</a:t>
            </a:r>
            <a:r>
              <a:rPr lang="zh-CN" altLang="en-US"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路径 </a:t>
            </a:r>
            <a:r>
              <a:rPr lang="en-US" altLang="zh-CN" sz="2400" b="1" spc="50" dirty="0" smtClean="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RoadMap</a:t>
            </a:r>
            <a:endParaRPr lang="zh-CN" altLang="en-US" sz="2400" b="1" spc="50" dirty="0">
              <a:ln w="0"/>
              <a:solidFill>
                <a:schemeClr val="accent6">
                  <a:lumMod val="20000"/>
                  <a:lumOff val="80000"/>
                </a:schemeClr>
              </a:solidFill>
              <a:effectLst>
                <a:innerShdw blurRad="63500" dist="50800" dir="13500000">
                  <a:srgbClr val="000000">
                    <a:alpha val="50000"/>
                  </a:srgbClr>
                </a:inn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013918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48</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1</a:t>
            </a:r>
            <a:r>
              <a:rPr lang="zh-CN" altLang="en-US" sz="2400" dirty="0" smtClean="0">
                <a:solidFill>
                  <a:srgbClr val="2EBA7C"/>
                </a:solidFill>
                <a:latin typeface="黑体" panose="02010609060101010101" pitchFamily="49" charset="-122"/>
                <a:ea typeface="黑体" panose="02010609060101010101" pitchFamily="49" charset="-122"/>
              </a:rPr>
              <a:t>：</a:t>
            </a:r>
            <a:r>
              <a:rPr lang="zh-CN" altLang="en-US" sz="2400" dirty="0">
                <a:solidFill>
                  <a:srgbClr val="2EBA7C"/>
                </a:solidFill>
                <a:latin typeface="黑体" panose="02010609060101010101" pitchFamily="49" charset="-122"/>
                <a:ea typeface="黑体" panose="02010609060101010101" pitchFamily="49" charset="-122"/>
              </a:rPr>
              <a:t>基于</a:t>
            </a:r>
            <a:r>
              <a:rPr lang="zh-CN" altLang="en-US" sz="2400" dirty="0" smtClean="0">
                <a:solidFill>
                  <a:srgbClr val="2EBA7C"/>
                </a:solidFill>
                <a:latin typeface="黑体" panose="02010609060101010101" pitchFamily="49" charset="-122"/>
                <a:ea typeface="黑体" panose="02010609060101010101" pitchFamily="49" charset="-122"/>
              </a:rPr>
              <a:t>边缘</a:t>
            </a:r>
            <a:r>
              <a:rPr lang="zh-CN" altLang="en-US" sz="2400" dirty="0">
                <a:solidFill>
                  <a:srgbClr val="2EBA7C"/>
                </a:solidFill>
                <a:latin typeface="黑体" panose="02010609060101010101" pitchFamily="49" charset="-122"/>
                <a:ea typeface="黑体" panose="02010609060101010101" pitchFamily="49" charset="-122"/>
              </a:rPr>
              <a:t>智能</a:t>
            </a:r>
            <a:r>
              <a:rPr lang="zh-CN" altLang="en-US" sz="2400" dirty="0" smtClean="0">
                <a:solidFill>
                  <a:srgbClr val="2EBA7C"/>
                </a:solidFill>
                <a:latin typeface="黑体" panose="02010609060101010101" pitchFamily="49" charset="-122"/>
                <a:ea typeface="黑体" panose="02010609060101010101" pitchFamily="49" charset="-122"/>
              </a:rPr>
              <a:t>的</a:t>
            </a:r>
            <a:r>
              <a:rPr lang="zh-CN" altLang="en-US" sz="2400" dirty="0">
                <a:solidFill>
                  <a:srgbClr val="2EBA7C"/>
                </a:solidFill>
                <a:latin typeface="黑体" panose="02010609060101010101" pitchFamily="49" charset="-122"/>
                <a:ea typeface="黑体" panose="02010609060101010101" pitchFamily="49" charset="-122"/>
              </a:rPr>
              <a:t>场内物流</a:t>
            </a:r>
            <a:r>
              <a:rPr lang="zh-CN" altLang="en-US" sz="2400" dirty="0" smtClean="0">
                <a:solidFill>
                  <a:srgbClr val="2EBA7C"/>
                </a:solidFill>
                <a:latin typeface="黑体" panose="02010609060101010101" pitchFamily="49" charset="-122"/>
                <a:ea typeface="黑体" panose="02010609060101010101" pitchFamily="49" charset="-122"/>
              </a:rPr>
              <a:t>调度</a:t>
            </a:r>
            <a:r>
              <a:rPr lang="zh-CN" altLang="en-US" sz="2400" dirty="0">
                <a:solidFill>
                  <a:srgbClr val="2EBA7C"/>
                </a:solidFill>
                <a:latin typeface="黑体" panose="02010609060101010101" pitchFamily="49" charset="-122"/>
                <a:ea typeface="黑体" panose="02010609060101010101" pitchFamily="49" charset="-122"/>
              </a:rPr>
              <a:t>系统</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505689" y="1609726"/>
            <a:ext cx="1494561" cy="3486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05689" y="1609725"/>
            <a:ext cx="1494561"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设备侧</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2695577" y="1609726"/>
            <a:ext cx="2047874" cy="3486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695575" y="1609725"/>
            <a:ext cx="2047876"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边缘侧</a:t>
            </a:r>
          </a:p>
        </p:txBody>
      </p:sp>
      <p:sp>
        <p:nvSpPr>
          <p:cNvPr id="11" name="矩形 10"/>
          <p:cNvSpPr/>
          <p:nvPr/>
        </p:nvSpPr>
        <p:spPr>
          <a:xfrm>
            <a:off x="5648324" y="1675987"/>
            <a:ext cx="6162675" cy="3849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5648325" y="1675987"/>
            <a:ext cx="6162673" cy="451361"/>
          </a:xfrm>
          <a:prstGeom prst="rect">
            <a:avLst/>
          </a:prstGeom>
          <a:solidFill>
            <a:srgbClr val="42475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云侧</a:t>
            </a:r>
          </a:p>
        </p:txBody>
      </p:sp>
      <p:sp>
        <p:nvSpPr>
          <p:cNvPr id="13" name="圆角矩形 12"/>
          <p:cNvSpPr/>
          <p:nvPr/>
        </p:nvSpPr>
        <p:spPr>
          <a:xfrm>
            <a:off x="686231" y="2671708"/>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线边传感器</a:t>
            </a:r>
            <a:endParaRPr lang="zh-CN" altLang="en-US" sz="1400" dirty="0">
              <a:latin typeface="黑体" panose="02010609060101010101" pitchFamily="49" charset="-122"/>
              <a:ea typeface="黑体" panose="02010609060101010101" pitchFamily="49" charset="-122"/>
            </a:endParaRPr>
          </a:p>
        </p:txBody>
      </p:sp>
      <p:sp>
        <p:nvSpPr>
          <p:cNvPr id="14" name="圆角矩形 13"/>
          <p:cNvSpPr/>
          <p:nvPr/>
        </p:nvSpPr>
        <p:spPr>
          <a:xfrm>
            <a:off x="686231" y="3168030"/>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光电开关</a:t>
            </a:r>
          </a:p>
        </p:txBody>
      </p:sp>
      <p:sp>
        <p:nvSpPr>
          <p:cNvPr id="15" name="圆角矩形 14"/>
          <p:cNvSpPr/>
          <p:nvPr/>
        </p:nvSpPr>
        <p:spPr>
          <a:xfrm>
            <a:off x="686231" y="3664352"/>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电梯</a:t>
            </a:r>
            <a:endParaRPr lang="zh-CN" altLang="en-US" sz="1400" dirty="0">
              <a:latin typeface="黑体" panose="02010609060101010101" pitchFamily="49" charset="-122"/>
              <a:ea typeface="黑体" panose="02010609060101010101" pitchFamily="49" charset="-122"/>
            </a:endParaRPr>
          </a:p>
        </p:txBody>
      </p:sp>
      <p:sp>
        <p:nvSpPr>
          <p:cNvPr id="16" name="圆角矩形 15"/>
          <p:cNvSpPr/>
          <p:nvPr/>
        </p:nvSpPr>
        <p:spPr>
          <a:xfrm>
            <a:off x="671945" y="4160674"/>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自动门</a:t>
            </a:r>
          </a:p>
        </p:txBody>
      </p:sp>
      <p:sp>
        <p:nvSpPr>
          <p:cNvPr id="37" name="矩形 36"/>
          <p:cNvSpPr/>
          <p:nvPr/>
        </p:nvSpPr>
        <p:spPr>
          <a:xfrm>
            <a:off x="5757595" y="2196885"/>
            <a:ext cx="4331499" cy="3194265"/>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5757594" y="2193610"/>
            <a:ext cx="4331500" cy="314325"/>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边缘云</a:t>
            </a:r>
            <a:endParaRPr lang="zh-CN" altLang="en-US" sz="1600" dirty="0">
              <a:latin typeface="黑体" panose="02010609060101010101" pitchFamily="49" charset="-122"/>
              <a:ea typeface="黑体" panose="02010609060101010101" pitchFamily="49" charset="-122"/>
            </a:endParaRPr>
          </a:p>
        </p:txBody>
      </p:sp>
      <p:sp>
        <p:nvSpPr>
          <p:cNvPr id="40" name="圆角矩形 39"/>
          <p:cNvSpPr/>
          <p:nvPr/>
        </p:nvSpPr>
        <p:spPr>
          <a:xfrm>
            <a:off x="5840694" y="2729266"/>
            <a:ext cx="319267" cy="1497865"/>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KubeEdge/Baetyl</a:t>
            </a:r>
            <a:endParaRPr lang="zh-CN" altLang="en-US" sz="1400" dirty="0"/>
          </a:p>
        </p:txBody>
      </p:sp>
      <p:sp>
        <p:nvSpPr>
          <p:cNvPr id="41" name="圆角矩形 40"/>
          <p:cNvSpPr/>
          <p:nvPr/>
        </p:nvSpPr>
        <p:spPr>
          <a:xfrm>
            <a:off x="6274091" y="2707937"/>
            <a:ext cx="373668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云边协同</a:t>
            </a:r>
          </a:p>
        </p:txBody>
      </p:sp>
      <p:sp>
        <p:nvSpPr>
          <p:cNvPr id="42" name="圆角矩形 41"/>
          <p:cNvSpPr/>
          <p:nvPr/>
        </p:nvSpPr>
        <p:spPr>
          <a:xfrm>
            <a:off x="6284763" y="4986593"/>
            <a:ext cx="16011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AGV-Web</a:t>
            </a:r>
            <a:r>
              <a:rPr lang="zh-CN" altLang="en-US" sz="1400" dirty="0">
                <a:latin typeface="黑体" panose="02010609060101010101" pitchFamily="49" charset="-122"/>
                <a:ea typeface="黑体" panose="02010609060101010101" pitchFamily="49" charset="-122"/>
              </a:rPr>
              <a:t>服务</a:t>
            </a:r>
          </a:p>
        </p:txBody>
      </p:sp>
      <p:sp>
        <p:nvSpPr>
          <p:cNvPr id="43" name="圆角矩形 42"/>
          <p:cNvSpPr/>
          <p:nvPr/>
        </p:nvSpPr>
        <p:spPr>
          <a:xfrm>
            <a:off x="6274091" y="3617584"/>
            <a:ext cx="1611848" cy="719997"/>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AGV</a:t>
            </a:r>
            <a:r>
              <a:rPr lang="zh-CN" altLang="en-US" sz="1400" dirty="0" smtClean="0">
                <a:latin typeface="黑体" panose="02010609060101010101" pitchFamily="49" charset="-122"/>
                <a:ea typeface="黑体" panose="02010609060101010101" pitchFamily="49" charset="-122"/>
              </a:rPr>
              <a:t>调度</a:t>
            </a:r>
            <a:endParaRPr lang="en-US" altLang="zh-CN" sz="1400" dirty="0" smtClean="0">
              <a:latin typeface="黑体" panose="02010609060101010101" pitchFamily="49" charset="-122"/>
              <a:ea typeface="黑体" panose="02010609060101010101" pitchFamily="49" charset="-122"/>
            </a:endParaRPr>
          </a:p>
          <a:p>
            <a:pPr algn="ctr"/>
            <a:endParaRPr lang="zh-CN" altLang="en-US" sz="1400" dirty="0">
              <a:latin typeface="黑体" panose="02010609060101010101" pitchFamily="49" charset="-122"/>
              <a:ea typeface="黑体" panose="02010609060101010101" pitchFamily="49" charset="-122"/>
            </a:endParaRPr>
          </a:p>
        </p:txBody>
      </p:sp>
      <p:sp>
        <p:nvSpPr>
          <p:cNvPr id="44" name="圆角矩形 43"/>
          <p:cNvSpPr/>
          <p:nvPr/>
        </p:nvSpPr>
        <p:spPr>
          <a:xfrm>
            <a:off x="6319594" y="4538407"/>
            <a:ext cx="161184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任务调度</a:t>
            </a:r>
          </a:p>
        </p:txBody>
      </p:sp>
      <p:sp>
        <p:nvSpPr>
          <p:cNvPr id="47" name="矩形 46"/>
          <p:cNvSpPr/>
          <p:nvPr/>
        </p:nvSpPr>
        <p:spPr>
          <a:xfrm>
            <a:off x="10238548" y="2180695"/>
            <a:ext cx="1505775" cy="3183046"/>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10238547" y="2177420"/>
            <a:ext cx="1505776" cy="3143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黑体" panose="02010609060101010101" pitchFamily="49" charset="-122"/>
                <a:ea typeface="黑体" panose="02010609060101010101" pitchFamily="49" charset="-122"/>
              </a:rPr>
              <a:t>IT</a:t>
            </a:r>
            <a:r>
              <a:rPr lang="zh-CN" altLang="en-US" sz="1600" dirty="0">
                <a:latin typeface="黑体" panose="02010609060101010101" pitchFamily="49" charset="-122"/>
                <a:ea typeface="黑体" panose="02010609060101010101" pitchFamily="49" charset="-122"/>
              </a:rPr>
              <a:t>系统</a:t>
            </a:r>
          </a:p>
        </p:txBody>
      </p:sp>
      <p:sp>
        <p:nvSpPr>
          <p:cNvPr id="49" name="圆角矩形 48"/>
          <p:cNvSpPr/>
          <p:nvPr/>
        </p:nvSpPr>
        <p:spPr>
          <a:xfrm>
            <a:off x="10321647" y="2713076"/>
            <a:ext cx="319267" cy="1711764"/>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API</a:t>
            </a:r>
            <a:endParaRPr lang="zh-CN" altLang="en-US" sz="1400" dirty="0"/>
          </a:p>
        </p:txBody>
      </p:sp>
      <p:sp>
        <p:nvSpPr>
          <p:cNvPr id="50" name="圆角矩形 49"/>
          <p:cNvSpPr/>
          <p:nvPr/>
        </p:nvSpPr>
        <p:spPr>
          <a:xfrm>
            <a:off x="10755045" y="2691747"/>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MES</a:t>
            </a:r>
            <a:endParaRPr lang="zh-CN" altLang="en-US" sz="1400" dirty="0">
              <a:latin typeface="黑体" panose="02010609060101010101" pitchFamily="49" charset="-122"/>
              <a:ea typeface="黑体" panose="02010609060101010101" pitchFamily="49" charset="-122"/>
            </a:endParaRPr>
          </a:p>
        </p:txBody>
      </p:sp>
      <p:sp>
        <p:nvSpPr>
          <p:cNvPr id="51" name="圆角矩形 50"/>
          <p:cNvSpPr/>
          <p:nvPr/>
        </p:nvSpPr>
        <p:spPr>
          <a:xfrm>
            <a:off x="10755045" y="3152171"/>
            <a:ext cx="904417"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ERP</a:t>
            </a:r>
            <a:endParaRPr lang="zh-CN" altLang="en-US" sz="1400" dirty="0">
              <a:latin typeface="黑体" panose="02010609060101010101" pitchFamily="49" charset="-122"/>
              <a:ea typeface="黑体" panose="02010609060101010101" pitchFamily="49" charset="-122"/>
            </a:endParaRPr>
          </a:p>
        </p:txBody>
      </p:sp>
      <p:sp>
        <p:nvSpPr>
          <p:cNvPr id="52" name="圆角矩形 51"/>
          <p:cNvSpPr/>
          <p:nvPr/>
        </p:nvSpPr>
        <p:spPr>
          <a:xfrm>
            <a:off x="10755045" y="3599846"/>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WMS</a:t>
            </a:r>
            <a:endParaRPr lang="zh-CN" altLang="en-US" sz="1400" dirty="0">
              <a:latin typeface="黑体" panose="02010609060101010101" pitchFamily="49" charset="-122"/>
              <a:ea typeface="黑体" panose="02010609060101010101" pitchFamily="49" charset="-122"/>
            </a:endParaRPr>
          </a:p>
        </p:txBody>
      </p:sp>
      <p:sp>
        <p:nvSpPr>
          <p:cNvPr id="53" name="圆角矩形 52"/>
          <p:cNvSpPr/>
          <p:nvPr/>
        </p:nvSpPr>
        <p:spPr>
          <a:xfrm>
            <a:off x="10755045" y="4057262"/>
            <a:ext cx="90441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54" name="圆角矩形 53"/>
          <p:cNvSpPr/>
          <p:nvPr/>
        </p:nvSpPr>
        <p:spPr>
          <a:xfrm>
            <a:off x="5850873" y="4359885"/>
            <a:ext cx="319267" cy="882910"/>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a:t>
            </a:r>
            <a:endParaRPr lang="zh-CN" altLang="en-US" sz="1400" dirty="0"/>
          </a:p>
        </p:txBody>
      </p:sp>
      <p:sp>
        <p:nvSpPr>
          <p:cNvPr id="55" name="矩形 54"/>
          <p:cNvSpPr/>
          <p:nvPr/>
        </p:nvSpPr>
        <p:spPr>
          <a:xfrm>
            <a:off x="2809783" y="2825212"/>
            <a:ext cx="1809843" cy="1872688"/>
          </a:xfrm>
          <a:prstGeom prst="rect">
            <a:avLst/>
          </a:prstGeom>
          <a:solidFill>
            <a:srgbClr val="33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圆角矩形 55"/>
          <p:cNvSpPr/>
          <p:nvPr/>
        </p:nvSpPr>
        <p:spPr>
          <a:xfrm>
            <a:off x="2893592" y="3326720"/>
            <a:ext cx="319267" cy="1225038"/>
          </a:xfrm>
          <a:prstGeom prst="roundRect">
            <a:avLst/>
          </a:prstGeom>
          <a:solidFill>
            <a:srgbClr val="3C0F5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400" dirty="0"/>
              <a:t>EdgeX</a:t>
            </a:r>
            <a:endParaRPr lang="zh-CN" altLang="en-US" sz="1400" dirty="0"/>
          </a:p>
        </p:txBody>
      </p:sp>
      <p:sp>
        <p:nvSpPr>
          <p:cNvPr id="57" name="矩形 56"/>
          <p:cNvSpPr/>
          <p:nvPr/>
        </p:nvSpPr>
        <p:spPr>
          <a:xfrm>
            <a:off x="2804843" y="2821937"/>
            <a:ext cx="1814783" cy="314325"/>
          </a:xfrm>
          <a:prstGeom prst="rect">
            <a:avLst/>
          </a:prstGeom>
          <a:solidFill>
            <a:srgbClr val="2EBA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边缘控制器</a:t>
            </a:r>
          </a:p>
        </p:txBody>
      </p:sp>
      <p:sp>
        <p:nvSpPr>
          <p:cNvPr id="58" name="圆角矩形 57"/>
          <p:cNvSpPr/>
          <p:nvPr/>
        </p:nvSpPr>
        <p:spPr>
          <a:xfrm>
            <a:off x="3314267" y="3331721"/>
            <a:ext cx="1152958"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数据采集</a:t>
            </a:r>
          </a:p>
        </p:txBody>
      </p:sp>
      <p:sp>
        <p:nvSpPr>
          <p:cNvPr id="59" name="圆角矩形 58"/>
          <p:cNvSpPr/>
          <p:nvPr/>
        </p:nvSpPr>
        <p:spPr>
          <a:xfrm>
            <a:off x="3307415" y="4224649"/>
            <a:ext cx="1159810"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自动门控制</a:t>
            </a:r>
            <a:endParaRPr lang="zh-CN" altLang="en-US" sz="1400" dirty="0">
              <a:latin typeface="黑体" panose="02010609060101010101" pitchFamily="49" charset="-122"/>
              <a:ea typeface="黑体" panose="02010609060101010101" pitchFamily="49" charset="-122"/>
            </a:endParaRPr>
          </a:p>
        </p:txBody>
      </p:sp>
      <p:sp>
        <p:nvSpPr>
          <p:cNvPr id="63" name="圆角矩形 62"/>
          <p:cNvSpPr/>
          <p:nvPr/>
        </p:nvSpPr>
        <p:spPr>
          <a:xfrm>
            <a:off x="3313591" y="3767942"/>
            <a:ext cx="1153634"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电梯控制</a:t>
            </a:r>
            <a:endParaRPr lang="zh-CN" altLang="en-US" sz="1400" dirty="0">
              <a:latin typeface="黑体" panose="02010609060101010101" pitchFamily="49" charset="-122"/>
              <a:ea typeface="黑体" panose="02010609060101010101" pitchFamily="49" charset="-122"/>
            </a:endParaRPr>
          </a:p>
        </p:txBody>
      </p:sp>
      <p:sp>
        <p:nvSpPr>
          <p:cNvPr id="64" name="左右箭头 63"/>
          <p:cNvSpPr/>
          <p:nvPr/>
        </p:nvSpPr>
        <p:spPr>
          <a:xfrm>
            <a:off x="4689459" y="3605358"/>
            <a:ext cx="956523" cy="358118"/>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肘形连接符 64"/>
          <p:cNvCxnSpPr>
            <a:stCxn id="69" idx="2"/>
            <a:endCxn id="54" idx="2"/>
          </p:cNvCxnSpPr>
          <p:nvPr/>
        </p:nvCxnSpPr>
        <p:spPr>
          <a:xfrm rot="16200000" flipH="1">
            <a:off x="3488238" y="2720526"/>
            <a:ext cx="272714" cy="4771824"/>
          </a:xfrm>
          <a:prstGeom prst="bentConnector3">
            <a:avLst>
              <a:gd name="adj1" fmla="val 183824"/>
            </a:avLst>
          </a:prstGeom>
          <a:ln w="66675">
            <a:headEnd type="triangle" w="sm" len="sm"/>
            <a:tailEnd type="triangle" w="sm" len="med"/>
          </a:ln>
        </p:spPr>
        <p:style>
          <a:lnRef idx="1">
            <a:schemeClr val="accent4"/>
          </a:lnRef>
          <a:fillRef idx="0">
            <a:schemeClr val="accent4"/>
          </a:fillRef>
          <a:effectRef idx="0">
            <a:schemeClr val="accent4"/>
          </a:effectRef>
          <a:fontRef idx="minor">
            <a:schemeClr val="tx1"/>
          </a:fontRef>
        </p:style>
      </p:cxnSp>
      <p:sp>
        <p:nvSpPr>
          <p:cNvPr id="69" name="圆角矩形 68"/>
          <p:cNvSpPr/>
          <p:nvPr/>
        </p:nvSpPr>
        <p:spPr>
          <a:xfrm>
            <a:off x="671945" y="4655756"/>
            <a:ext cx="1133475"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黑体" panose="02010609060101010101" pitchFamily="49" charset="-122"/>
                <a:ea typeface="黑体" panose="02010609060101010101" pitchFamily="49" charset="-122"/>
              </a:rPr>
              <a:t>AGV</a:t>
            </a:r>
            <a:endParaRPr lang="zh-CN" altLang="en-US" sz="1400" dirty="0">
              <a:latin typeface="黑体" panose="02010609060101010101" pitchFamily="49" charset="-122"/>
              <a:ea typeface="黑体" panose="02010609060101010101" pitchFamily="49" charset="-122"/>
            </a:endParaRPr>
          </a:p>
        </p:txBody>
      </p:sp>
      <p:sp>
        <p:nvSpPr>
          <p:cNvPr id="73" name="文本框 72"/>
          <p:cNvSpPr txBox="1"/>
          <p:nvPr/>
        </p:nvSpPr>
        <p:spPr>
          <a:xfrm>
            <a:off x="3135789" y="5523380"/>
            <a:ext cx="902811" cy="307777"/>
          </a:xfrm>
          <a:prstGeom prst="rect">
            <a:avLst/>
          </a:prstGeom>
          <a:noFill/>
        </p:spPr>
        <p:txBody>
          <a:bodyPr wrap="none" rtlCol="0">
            <a:spAutoFit/>
          </a:bodyPr>
          <a:lstStyle/>
          <a:p>
            <a:r>
              <a:rPr lang="zh-CN" altLang="en-US" sz="1400" dirty="0">
                <a:solidFill>
                  <a:schemeClr val="bg1"/>
                </a:solidFill>
              </a:rPr>
              <a:t>指定</a:t>
            </a:r>
            <a:r>
              <a:rPr lang="zh-CN" altLang="en-US" sz="1400" dirty="0" smtClean="0">
                <a:solidFill>
                  <a:schemeClr val="bg1"/>
                </a:solidFill>
              </a:rPr>
              <a:t>协议</a:t>
            </a:r>
            <a:endParaRPr lang="zh-CN" altLang="en-US" sz="1400" dirty="0">
              <a:solidFill>
                <a:schemeClr val="bg1"/>
              </a:solidFill>
            </a:endParaRPr>
          </a:p>
        </p:txBody>
      </p:sp>
      <p:cxnSp>
        <p:nvCxnSpPr>
          <p:cNvPr id="76" name="直接箭头连接符 75"/>
          <p:cNvCxnSpPr>
            <a:stCxn id="13" idx="3"/>
            <a:endCxn id="9" idx="1"/>
          </p:cNvCxnSpPr>
          <p:nvPr/>
        </p:nvCxnSpPr>
        <p:spPr>
          <a:xfrm>
            <a:off x="1819706" y="2828871"/>
            <a:ext cx="875871" cy="52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14" idx="3"/>
            <a:endCxn id="9" idx="1"/>
          </p:cNvCxnSpPr>
          <p:nvPr/>
        </p:nvCxnSpPr>
        <p:spPr>
          <a:xfrm>
            <a:off x="1819706" y="3325193"/>
            <a:ext cx="875871" cy="27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endCxn id="9" idx="1"/>
          </p:cNvCxnSpPr>
          <p:nvPr/>
        </p:nvCxnSpPr>
        <p:spPr>
          <a:xfrm flipV="1">
            <a:off x="1837622" y="3352801"/>
            <a:ext cx="857955" cy="489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endCxn id="9" idx="1"/>
          </p:cNvCxnSpPr>
          <p:nvPr/>
        </p:nvCxnSpPr>
        <p:spPr>
          <a:xfrm flipV="1">
            <a:off x="1819030" y="3352801"/>
            <a:ext cx="876547" cy="984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圆角矩形 88"/>
          <p:cNvSpPr/>
          <p:nvPr/>
        </p:nvSpPr>
        <p:spPr>
          <a:xfrm>
            <a:off x="6269232" y="3119584"/>
            <a:ext cx="3741543" cy="314325"/>
          </a:xfrm>
          <a:prstGeom prst="roundRect">
            <a:avLst/>
          </a:prstGeom>
          <a:solidFill>
            <a:srgbClr val="2A7C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电梯调度</a:t>
            </a:r>
          </a:p>
        </p:txBody>
      </p:sp>
      <p:sp>
        <p:nvSpPr>
          <p:cNvPr id="101" name="文本框 100"/>
          <p:cNvSpPr txBox="1"/>
          <p:nvPr/>
        </p:nvSpPr>
        <p:spPr>
          <a:xfrm>
            <a:off x="1928972" y="2665968"/>
            <a:ext cx="902811" cy="307777"/>
          </a:xfrm>
          <a:prstGeom prst="rect">
            <a:avLst/>
          </a:prstGeom>
          <a:noFill/>
        </p:spPr>
        <p:txBody>
          <a:bodyPr wrap="none" rtlCol="0">
            <a:spAutoFit/>
          </a:bodyPr>
          <a:lstStyle/>
          <a:p>
            <a:r>
              <a:rPr lang="zh-CN" altLang="en-US" sz="1400" dirty="0">
                <a:solidFill>
                  <a:schemeClr val="bg1"/>
                </a:solidFill>
              </a:rPr>
              <a:t>指定</a:t>
            </a:r>
            <a:r>
              <a:rPr lang="zh-CN" altLang="en-US" sz="1400" dirty="0" smtClean="0">
                <a:solidFill>
                  <a:schemeClr val="bg1"/>
                </a:solidFill>
              </a:rPr>
              <a:t>协议</a:t>
            </a:r>
            <a:endParaRPr lang="zh-CN" altLang="en-US" sz="1400" dirty="0">
              <a:solidFill>
                <a:schemeClr val="bg1"/>
              </a:solidFill>
            </a:endParaRPr>
          </a:p>
        </p:txBody>
      </p:sp>
    </p:spTree>
    <p:extLst>
      <p:ext uri="{BB962C8B-B14F-4D97-AF65-F5344CB8AC3E}">
        <p14:creationId xmlns:p14="http://schemas.microsoft.com/office/powerpoint/2010/main" val="23919289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49</a:t>
            </a:fld>
            <a:endParaRPr lang="zh-CN" altLang="en-US"/>
          </a:p>
        </p:txBody>
      </p:sp>
      <p:sp>
        <p:nvSpPr>
          <p:cNvPr id="5" name="文本框 4"/>
          <p:cNvSpPr txBox="1"/>
          <p:nvPr/>
        </p:nvSpPr>
        <p:spPr>
          <a:xfrm>
            <a:off x="505689" y="270738"/>
            <a:ext cx="725718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2</a:t>
            </a:r>
            <a:r>
              <a:rPr lang="zh-CN" altLang="en-US" sz="2400" dirty="0" smtClean="0">
                <a:solidFill>
                  <a:srgbClr val="2EBA7C"/>
                </a:solidFill>
                <a:latin typeface="黑体" panose="02010609060101010101" pitchFamily="49" charset="-122"/>
                <a:ea typeface="黑体" panose="02010609060101010101" pitchFamily="49" charset="-122"/>
              </a:rPr>
              <a:t>：</a:t>
            </a:r>
            <a:r>
              <a:rPr lang="zh-CN" altLang="en-US" sz="2400" dirty="0">
                <a:solidFill>
                  <a:srgbClr val="2EBA7C"/>
                </a:solidFill>
                <a:latin typeface="黑体" panose="02010609060101010101" pitchFamily="49" charset="-122"/>
                <a:ea typeface="黑体" panose="02010609060101010101" pitchFamily="49" charset="-122"/>
              </a:rPr>
              <a:t>基于</a:t>
            </a:r>
            <a:r>
              <a:rPr lang="zh-CN" altLang="en-US" sz="2400" dirty="0" smtClean="0">
                <a:solidFill>
                  <a:srgbClr val="2EBA7C"/>
                </a:solidFill>
                <a:latin typeface="黑体" panose="02010609060101010101" pitchFamily="49" charset="-122"/>
                <a:ea typeface="黑体" panose="02010609060101010101" pitchFamily="49" charset="-122"/>
              </a:rPr>
              <a:t>边缘</a:t>
            </a:r>
            <a:r>
              <a:rPr lang="zh-CN" altLang="en-US" sz="2400" dirty="0">
                <a:solidFill>
                  <a:srgbClr val="2EBA7C"/>
                </a:solidFill>
                <a:latin typeface="黑体" panose="02010609060101010101" pitchFamily="49" charset="-122"/>
                <a:ea typeface="黑体" panose="02010609060101010101" pitchFamily="49" charset="-122"/>
              </a:rPr>
              <a:t>智能</a:t>
            </a:r>
            <a:r>
              <a:rPr lang="zh-CN" altLang="en-US" sz="2400" dirty="0" smtClean="0">
                <a:solidFill>
                  <a:srgbClr val="2EBA7C"/>
                </a:solidFill>
                <a:latin typeface="黑体" panose="02010609060101010101" pitchFamily="49" charset="-122"/>
                <a:ea typeface="黑体" panose="02010609060101010101" pitchFamily="49" charset="-122"/>
              </a:rPr>
              <a:t>的视觉</a:t>
            </a:r>
            <a:r>
              <a:rPr lang="en-US" altLang="zh-CN" sz="2400" dirty="0" smtClean="0">
                <a:solidFill>
                  <a:srgbClr val="2EBA7C"/>
                </a:solidFill>
                <a:latin typeface="黑体" panose="02010609060101010101" pitchFamily="49" charset="-122"/>
                <a:ea typeface="黑体" panose="02010609060101010101" pitchFamily="49" charset="-122"/>
              </a:rPr>
              <a:t>AI</a:t>
            </a:r>
            <a:r>
              <a:rPr lang="zh-CN" altLang="en-US" sz="2400" dirty="0" smtClean="0">
                <a:solidFill>
                  <a:srgbClr val="2EBA7C"/>
                </a:solidFill>
                <a:latin typeface="黑体" panose="02010609060101010101" pitchFamily="49" charset="-122"/>
                <a:ea typeface="黑体" panose="02010609060101010101" pitchFamily="49" charset="-122"/>
              </a:rPr>
              <a:t>分析系统</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73922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边缘计算定义</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7" name="矩形 6"/>
          <p:cNvSpPr/>
          <p:nvPr/>
        </p:nvSpPr>
        <p:spPr>
          <a:xfrm>
            <a:off x="4754879" y="1754138"/>
            <a:ext cx="6774411" cy="3816429"/>
          </a:xfrm>
          <a:prstGeom prst="rect">
            <a:avLst/>
          </a:prstGeom>
        </p:spPr>
        <p:txBody>
          <a:bodyPr wrap="square">
            <a:spAutoFit/>
          </a:bodyPr>
          <a:lstStyle/>
          <a:p>
            <a:r>
              <a:rPr lang="zh-CN" altLang="en-US" sz="4000" dirty="0" smtClean="0">
                <a:solidFill>
                  <a:srgbClr val="2EBA7C"/>
                </a:solidFill>
                <a:latin typeface="黑体" panose="02010609060101010101" pitchFamily="49" charset="-122"/>
                <a:ea typeface="黑体" panose="02010609060101010101" pitchFamily="49" charset="-122"/>
              </a:rPr>
              <a:t>“</a:t>
            </a:r>
            <a:endParaRPr lang="en-US" altLang="zh-CN" sz="4000" dirty="0" smtClean="0">
              <a:solidFill>
                <a:srgbClr val="2EBA7C"/>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边缘</a:t>
            </a:r>
            <a:r>
              <a:rPr lang="zh-CN" altLang="en-US" dirty="0">
                <a:solidFill>
                  <a:schemeClr val="bg1"/>
                </a:solidFill>
                <a:latin typeface="黑体" panose="02010609060101010101" pitchFamily="49" charset="-122"/>
                <a:ea typeface="黑体" panose="02010609060101010101" pitchFamily="49" charset="-122"/>
              </a:rPr>
              <a:t>计算是在靠近物或数据源头的网络边缘侧，融合网络、</a:t>
            </a:r>
            <a:r>
              <a:rPr lang="zh-CN" altLang="en-US" dirty="0" smtClean="0">
                <a:solidFill>
                  <a:schemeClr val="bg1"/>
                </a:solidFill>
                <a:latin typeface="黑体" panose="02010609060101010101" pitchFamily="49" charset="-122"/>
                <a:ea typeface="黑体" panose="02010609060101010101" pitchFamily="49" charset="-122"/>
              </a:rPr>
              <a:t>计算</a:t>
            </a:r>
            <a:r>
              <a:rPr lang="zh-CN" altLang="en-US" dirty="0">
                <a:solidFill>
                  <a:schemeClr val="bg1"/>
                </a:solidFill>
                <a:latin typeface="黑体" panose="02010609060101010101" pitchFamily="49" charset="-122"/>
                <a:ea typeface="黑体" panose="02010609060101010101" pitchFamily="49" charset="-122"/>
              </a:rPr>
              <a:t>、存储、应用核心能力的分布式开放平台（架构），</a:t>
            </a:r>
            <a:r>
              <a:rPr lang="zh-CN" altLang="en-US" dirty="0" smtClean="0">
                <a:solidFill>
                  <a:schemeClr val="bg1"/>
                </a:solidFill>
                <a:latin typeface="黑体" panose="02010609060101010101" pitchFamily="49" charset="-122"/>
                <a:ea typeface="黑体" panose="02010609060101010101" pitchFamily="49" charset="-122"/>
              </a:rPr>
              <a:t>就近提供</a:t>
            </a:r>
            <a:r>
              <a:rPr lang="zh-CN" altLang="en-US" dirty="0">
                <a:solidFill>
                  <a:schemeClr val="bg1"/>
                </a:solidFill>
                <a:latin typeface="黑体" panose="02010609060101010101" pitchFamily="49" charset="-122"/>
                <a:ea typeface="黑体" panose="02010609060101010101" pitchFamily="49" charset="-122"/>
              </a:rPr>
              <a:t>边缘智能服务，满足行业数字化在敏捷</a:t>
            </a:r>
            <a:r>
              <a:rPr lang="zh-CN" altLang="en-US" dirty="0" smtClean="0">
                <a:solidFill>
                  <a:schemeClr val="bg1"/>
                </a:solidFill>
                <a:latin typeface="黑体" panose="02010609060101010101" pitchFamily="49" charset="-122"/>
                <a:ea typeface="黑体" panose="02010609060101010101" pitchFamily="49" charset="-122"/>
              </a:rPr>
              <a:t>联接基础上，实现实时业务、数据优化、</a:t>
            </a:r>
            <a:r>
              <a:rPr lang="zh-CN" altLang="en-US" dirty="0">
                <a:solidFill>
                  <a:schemeClr val="bg1"/>
                </a:solidFill>
                <a:latin typeface="黑体" panose="02010609060101010101" pitchFamily="49" charset="-122"/>
                <a:ea typeface="黑体" panose="02010609060101010101" pitchFamily="49" charset="-122"/>
              </a:rPr>
              <a:t>应用</a:t>
            </a:r>
            <a:r>
              <a:rPr lang="zh-CN" altLang="en-US" dirty="0" smtClean="0">
                <a:solidFill>
                  <a:schemeClr val="bg1"/>
                </a:solidFill>
                <a:latin typeface="黑体" panose="02010609060101010101" pitchFamily="49" charset="-122"/>
                <a:ea typeface="黑体" panose="02010609060101010101" pitchFamily="49" charset="-122"/>
              </a:rPr>
              <a:t>智能、</a:t>
            </a:r>
            <a:r>
              <a:rPr lang="zh-CN" altLang="en-US" dirty="0">
                <a:solidFill>
                  <a:schemeClr val="bg1"/>
                </a:solidFill>
                <a:latin typeface="黑体" panose="02010609060101010101" pitchFamily="49" charset="-122"/>
                <a:ea typeface="黑体" panose="02010609060101010101" pitchFamily="49" charset="-122"/>
              </a:rPr>
              <a:t>安全与</a:t>
            </a:r>
            <a:r>
              <a:rPr lang="zh-CN" altLang="en-US" dirty="0" smtClean="0">
                <a:solidFill>
                  <a:schemeClr val="bg1"/>
                </a:solidFill>
                <a:latin typeface="黑体" panose="02010609060101010101" pitchFamily="49" charset="-122"/>
                <a:ea typeface="黑体" panose="02010609060101010101" pitchFamily="49" charset="-122"/>
              </a:rPr>
              <a:t>隐私保护等方面</a:t>
            </a:r>
            <a:r>
              <a:rPr lang="zh-CN" altLang="en-US" dirty="0">
                <a:solidFill>
                  <a:schemeClr val="bg1"/>
                </a:solidFill>
                <a:latin typeface="黑体" panose="02010609060101010101" pitchFamily="49" charset="-122"/>
                <a:ea typeface="黑体" panose="02010609060101010101" pitchFamily="49" charset="-122"/>
              </a:rPr>
              <a:t>的关键需求</a:t>
            </a:r>
            <a:r>
              <a:rPr lang="zh-CN" altLang="en-US" dirty="0" smtClean="0">
                <a:solidFill>
                  <a:schemeClr val="bg1"/>
                </a:solidFill>
                <a:latin typeface="黑体" panose="02010609060101010101" pitchFamily="49" charset="-122"/>
                <a:ea typeface="黑体" panose="02010609060101010101" pitchFamily="49" charset="-122"/>
              </a:rPr>
              <a:t>。</a:t>
            </a:r>
            <a:endParaRPr lang="en-US" altLang="zh-CN" dirty="0" smtClean="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smtClean="0">
                <a:solidFill>
                  <a:schemeClr val="bg1"/>
                </a:solidFill>
                <a:latin typeface="黑体" panose="02010609060101010101" pitchFamily="49" charset="-122"/>
                <a:ea typeface="黑体" panose="02010609060101010101" pitchFamily="49" charset="-122"/>
              </a:rPr>
              <a:t>未来</a:t>
            </a:r>
            <a:r>
              <a:rPr lang="zh-CN" altLang="en-US" dirty="0">
                <a:solidFill>
                  <a:schemeClr val="bg1"/>
                </a:solidFill>
                <a:latin typeface="黑体" panose="02010609060101010101" pitchFamily="49" charset="-122"/>
                <a:ea typeface="黑体" panose="02010609060101010101" pitchFamily="49" charset="-122"/>
              </a:rPr>
              <a:t>超过 </a:t>
            </a:r>
            <a:r>
              <a:rPr lang="en-US" altLang="zh-CN" sz="2400" dirty="0">
                <a:solidFill>
                  <a:schemeClr val="bg1"/>
                </a:solidFill>
                <a:latin typeface="黑体" panose="02010609060101010101" pitchFamily="49" charset="-122"/>
                <a:ea typeface="黑体" panose="02010609060101010101" pitchFamily="49" charset="-122"/>
              </a:rPr>
              <a:t>70%</a:t>
            </a: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的数据需要在边缘侧分析、处理和存储。</a:t>
            </a:r>
            <a:endParaRPr lang="en-US" altLang="zh-CN" dirty="0" smtClean="0">
              <a:solidFill>
                <a:schemeClr val="bg1"/>
              </a:solidFill>
              <a:latin typeface="黑体" panose="02010609060101010101" pitchFamily="49" charset="-122"/>
              <a:ea typeface="黑体" panose="02010609060101010101" pitchFamily="49" charset="-122"/>
            </a:endParaRPr>
          </a:p>
          <a:p>
            <a:r>
              <a:rPr lang="zh-CN" altLang="en-US" sz="4000" dirty="0" smtClean="0">
                <a:solidFill>
                  <a:srgbClr val="2EBA7C"/>
                </a:solidFill>
                <a:latin typeface="黑体" panose="02010609060101010101" pitchFamily="49" charset="-122"/>
                <a:ea typeface="黑体" panose="02010609060101010101" pitchFamily="49" charset="-122"/>
              </a:rPr>
              <a:t>                        ”</a:t>
            </a:r>
            <a:endParaRPr lang="en-US" altLang="zh-CN" sz="4000" dirty="0" smtClean="0">
              <a:solidFill>
                <a:srgbClr val="2EBA7C"/>
              </a:solidFill>
              <a:latin typeface="黑体" panose="02010609060101010101" pitchFamily="49" charset="-122"/>
              <a:ea typeface="黑体" panose="02010609060101010101" pitchFamily="49" charset="-122"/>
            </a:endParaRPr>
          </a:p>
          <a:p>
            <a:r>
              <a:rPr lang="en-US" altLang="zh-CN"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	</a:t>
            </a:r>
            <a:r>
              <a:rPr lang="en-US" altLang="zh-CN" sz="1600" dirty="0" smtClean="0">
                <a:solidFill>
                  <a:schemeClr val="bg1"/>
                </a:solidFill>
                <a:latin typeface="黑体" panose="02010609060101010101" pitchFamily="49" charset="-122"/>
                <a:ea typeface="黑体" panose="02010609060101010101" pitchFamily="49" charset="-122"/>
              </a:rPr>
              <a:t>——《</a:t>
            </a:r>
            <a:r>
              <a:rPr lang="zh-CN" altLang="en-US" sz="1600" dirty="0" smtClean="0">
                <a:solidFill>
                  <a:schemeClr val="bg1"/>
                </a:solidFill>
                <a:latin typeface="黑体" panose="02010609060101010101" pitchFamily="49" charset="-122"/>
                <a:ea typeface="黑体" panose="02010609060101010101" pitchFamily="49" charset="-122"/>
              </a:rPr>
              <a:t>边缘计算</a:t>
            </a:r>
            <a:r>
              <a:rPr lang="en-US" altLang="zh-CN" sz="1600" dirty="0" smtClean="0">
                <a:solidFill>
                  <a:schemeClr val="bg1"/>
                </a:solidFill>
                <a:latin typeface="黑体" panose="02010609060101010101" pitchFamily="49" charset="-122"/>
                <a:ea typeface="黑体" panose="02010609060101010101" pitchFamily="49" charset="-122"/>
              </a:rPr>
              <a:t>IT</a:t>
            </a:r>
            <a:r>
              <a:rPr lang="zh-CN" altLang="en-US" sz="1600" dirty="0" smtClean="0">
                <a:solidFill>
                  <a:schemeClr val="bg1"/>
                </a:solidFill>
                <a:latin typeface="黑体" panose="02010609060101010101" pitchFamily="49" charset="-122"/>
                <a:ea typeface="黑体" panose="02010609060101010101" pitchFamily="49" charset="-122"/>
              </a:rPr>
              <a:t>基础设施白皮书</a:t>
            </a:r>
            <a:r>
              <a:rPr lang="en-US" altLang="zh-CN" sz="1600" dirty="0" smtClean="0">
                <a:solidFill>
                  <a:schemeClr val="bg1"/>
                </a:solidFill>
                <a:latin typeface="黑体" panose="02010609060101010101" pitchFamily="49" charset="-122"/>
                <a:ea typeface="黑体" panose="02010609060101010101" pitchFamily="49" charset="-122"/>
              </a:rPr>
              <a:t>1.0</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2019</a:t>
            </a:r>
            <a:r>
              <a:rPr lang="zh-CN" altLang="en-US" sz="1600" dirty="0" smtClean="0">
                <a:solidFill>
                  <a:schemeClr val="bg1"/>
                </a:solidFill>
                <a:latin typeface="黑体" panose="02010609060101010101" pitchFamily="49" charset="-122"/>
                <a:ea typeface="黑体" panose="02010609060101010101" pitchFamily="49" charset="-122"/>
              </a:rPr>
              <a:t>）</a:t>
            </a:r>
            <a:r>
              <a:rPr lang="en-US" altLang="zh-CN" sz="1600" dirty="0" smtClean="0">
                <a:solidFill>
                  <a:schemeClr val="bg1"/>
                </a:solidFill>
                <a:latin typeface="黑体" panose="02010609060101010101" pitchFamily="49" charset="-122"/>
                <a:ea typeface="黑体" panose="02010609060101010101" pitchFamily="49" charset="-122"/>
              </a:rPr>
              <a:t>》</a:t>
            </a:r>
            <a:endParaRPr lang="zh-CN" altLang="en-US" sz="1600" dirty="0">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373224" y="1313035"/>
            <a:ext cx="4161831" cy="5041567"/>
          </a:xfrm>
          <a:prstGeom prst="rect">
            <a:avLst/>
          </a:prstGeom>
        </p:spPr>
      </p:pic>
    </p:spTree>
    <p:extLst>
      <p:ext uri="{BB962C8B-B14F-4D97-AF65-F5344CB8AC3E}">
        <p14:creationId xmlns:p14="http://schemas.microsoft.com/office/powerpoint/2010/main" val="3552669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50</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smtClean="0">
                <a:solidFill>
                  <a:srgbClr val="2EBA7C"/>
                </a:solidFill>
                <a:latin typeface="黑体" panose="02010609060101010101" pitchFamily="49" charset="-122"/>
                <a:ea typeface="黑体" panose="02010609060101010101" pitchFamily="49" charset="-122"/>
              </a:rPr>
              <a:t>3</a:t>
            </a:r>
            <a:r>
              <a:rPr lang="zh-CN" altLang="en-US" sz="2400" dirty="0" smtClean="0">
                <a:solidFill>
                  <a:srgbClr val="2EBA7C"/>
                </a:solidFill>
                <a:latin typeface="黑体" panose="02010609060101010101" pitchFamily="49" charset="-122"/>
                <a:ea typeface="黑体" panose="02010609060101010101" pitchFamily="49" charset="-122"/>
              </a:rPr>
              <a:t>：智能质量管控系统</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418969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51</a:t>
            </a:fld>
            <a:endParaRPr lang="zh-CN" altLang="en-US"/>
          </a:p>
        </p:txBody>
      </p:sp>
      <p:sp>
        <p:nvSpPr>
          <p:cNvPr id="5" name="文本框 4"/>
          <p:cNvSpPr txBox="1"/>
          <p:nvPr/>
        </p:nvSpPr>
        <p:spPr>
          <a:xfrm>
            <a:off x="505689" y="270738"/>
            <a:ext cx="6514236"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应用项目</a:t>
            </a:r>
            <a:r>
              <a:rPr lang="en-US" altLang="zh-CN" sz="2400" dirty="0">
                <a:solidFill>
                  <a:srgbClr val="2EBA7C"/>
                </a:solidFill>
                <a:latin typeface="黑体" panose="02010609060101010101" pitchFamily="49" charset="-122"/>
                <a:ea typeface="黑体" panose="02010609060101010101" pitchFamily="49" charset="-122"/>
              </a:rPr>
              <a:t>4</a:t>
            </a:r>
            <a:r>
              <a:rPr lang="zh-CN" altLang="en-US" sz="2400" dirty="0" smtClean="0">
                <a:solidFill>
                  <a:srgbClr val="2EBA7C"/>
                </a:solidFill>
                <a:latin typeface="黑体" panose="02010609060101010101" pitchFamily="49" charset="-122"/>
                <a:ea typeface="黑体" panose="02010609060101010101" pitchFamily="49" charset="-122"/>
              </a:rPr>
              <a:t>：智能工艺优化分析系统</a:t>
            </a:r>
            <a:endParaRPr lang="zh-CN" altLang="en-US" sz="2400" dirty="0">
              <a:solidFill>
                <a:srgbClr val="2EBA7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207562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844"/>
        </a:solidFill>
        <a:effectLst/>
      </p:bgPr>
    </p:bg>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1"/>
          </p:nvPr>
        </p:nvSpPr>
        <p:spPr/>
        <p:txBody>
          <a:bodyPr/>
          <a:lstStyle/>
          <a:p>
            <a:fld id="{39CA78E4-F434-4116-A7EE-5A6838CB0D53}" type="slidenum">
              <a:rPr lang="zh-CN" altLang="en-US" smtClean="0"/>
              <a:t>52</a:t>
            </a:fld>
            <a:endParaRPr lang="zh-CN" altLang="en-US"/>
          </a:p>
        </p:txBody>
      </p:sp>
    </p:spTree>
    <p:extLst>
      <p:ext uri="{BB962C8B-B14F-4D97-AF65-F5344CB8AC3E}">
        <p14:creationId xmlns:p14="http://schemas.microsoft.com/office/powerpoint/2010/main" val="1712284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6</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边缘计算发展史</a:t>
            </a:r>
          </a:p>
        </p:txBody>
      </p:sp>
      <p:grpSp>
        <p:nvGrpSpPr>
          <p:cNvPr id="10" name="组合 9"/>
          <p:cNvGrpSpPr/>
          <p:nvPr/>
        </p:nvGrpSpPr>
        <p:grpSpPr>
          <a:xfrm>
            <a:off x="737080" y="3471293"/>
            <a:ext cx="152488" cy="148074"/>
            <a:chOff x="783841" y="2706485"/>
            <a:chExt cx="152488" cy="148074"/>
          </a:xfrm>
        </p:grpSpPr>
        <p:sp>
          <p:nvSpPr>
            <p:cNvPr id="9" name="椭圆 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a:stCxn id="4" idx="6"/>
          </p:cNvCxnSpPr>
          <p:nvPr/>
        </p:nvCxnSpPr>
        <p:spPr>
          <a:xfrm flipV="1">
            <a:off x="870976" y="3545330"/>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460458" y="3465162"/>
            <a:ext cx="152488" cy="148074"/>
            <a:chOff x="783841" y="2706485"/>
            <a:chExt cx="152488" cy="148074"/>
          </a:xfrm>
        </p:grpSpPr>
        <p:sp>
          <p:nvSpPr>
            <p:cNvPr id="12" name="椭圆 1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05689" y="1748995"/>
            <a:ext cx="1220474" cy="1635221"/>
            <a:chOff x="552450" y="1282700"/>
            <a:chExt cx="1073150" cy="1336708"/>
          </a:xfrm>
        </p:grpSpPr>
        <p:sp>
          <p:nvSpPr>
            <p:cNvPr id="14" name="矩形标注 13"/>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552450" y="1449857"/>
              <a:ext cx="1073149"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1998</a:t>
              </a:r>
            </a:p>
            <a:p>
              <a:r>
                <a:rPr lang="en-US" altLang="zh-CN" sz="1400" dirty="0" smtClean="0">
                  <a:solidFill>
                    <a:schemeClr val="bg1"/>
                  </a:solidFill>
                  <a:latin typeface="黑体" panose="02010609060101010101" pitchFamily="49" charset="-122"/>
                  <a:ea typeface="黑体" panose="02010609060101010101" pitchFamily="49" charset="-122"/>
                </a:rPr>
                <a:t>Akamai</a:t>
              </a:r>
              <a:r>
                <a:rPr lang="zh-CN" altLang="en-US" sz="1400" dirty="0" smtClean="0">
                  <a:solidFill>
                    <a:schemeClr val="bg1"/>
                  </a:solidFill>
                  <a:latin typeface="黑体" panose="02010609060101010101" pitchFamily="49" charset="-122"/>
                  <a:ea typeface="黑体" panose="02010609060101010101" pitchFamily="49" charset="-122"/>
                </a:rPr>
                <a:t>公司提出内容分发网络（</a:t>
              </a:r>
              <a:r>
                <a:rPr lang="en-US" altLang="zh-CN" sz="1400" dirty="0" smtClean="0">
                  <a:solidFill>
                    <a:schemeClr val="bg1"/>
                  </a:solidFill>
                  <a:latin typeface="黑体" panose="02010609060101010101" pitchFamily="49" charset="-122"/>
                  <a:ea typeface="黑体" panose="02010609060101010101" pitchFamily="49" charset="-122"/>
                </a:rPr>
                <a:t>CDN</a:t>
              </a:r>
              <a:r>
                <a:rPr lang="zh-CN" altLang="en-US" sz="1400" dirty="0" smtClean="0">
                  <a:solidFill>
                    <a:schemeClr val="bg1"/>
                  </a:solidFill>
                  <a:latin typeface="黑体" panose="02010609060101010101" pitchFamily="49" charset="-122"/>
                  <a:ea typeface="黑体" panose="02010609060101010101" pitchFamily="49" charset="-122"/>
                </a:rPr>
                <a:t>）</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5" name="组合 34"/>
          <p:cNvGrpSpPr/>
          <p:nvPr/>
        </p:nvGrpSpPr>
        <p:grpSpPr>
          <a:xfrm>
            <a:off x="952541" y="3814972"/>
            <a:ext cx="1549137" cy="1591654"/>
            <a:chOff x="1625600" y="3051848"/>
            <a:chExt cx="1073150" cy="1364610"/>
          </a:xfrm>
        </p:grpSpPr>
        <p:sp>
          <p:nvSpPr>
            <p:cNvPr id="15" name="矩形标注 14"/>
            <p:cNvSpPr/>
            <p:nvPr/>
          </p:nvSpPr>
          <p:spPr>
            <a:xfrm rot="10800000" flipH="1">
              <a:off x="1625600" y="3051848"/>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25601" y="3246907"/>
              <a:ext cx="1073149" cy="1169551"/>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2003 </a:t>
              </a:r>
            </a:p>
            <a:p>
              <a:r>
                <a:rPr lang="en-US" altLang="zh-CN" sz="1400" dirty="0" smtClean="0">
                  <a:solidFill>
                    <a:schemeClr val="bg1"/>
                  </a:solidFill>
                  <a:latin typeface="黑体" panose="02010609060101010101" pitchFamily="49" charset="-122"/>
                  <a:ea typeface="黑体" panose="02010609060101010101" pitchFamily="49" charset="-122"/>
                </a:rPr>
                <a:t>IBM</a:t>
              </a:r>
              <a:r>
                <a:rPr lang="zh-CN" altLang="en-US" sz="1400" dirty="0" smtClean="0">
                  <a:solidFill>
                    <a:schemeClr val="bg1"/>
                  </a:solidFill>
                  <a:latin typeface="黑体" panose="02010609060101010101" pitchFamily="49" charset="-122"/>
                  <a:ea typeface="黑体" panose="02010609060101010101" pitchFamily="49" charset="-122"/>
                </a:rPr>
                <a:t>在</a:t>
              </a:r>
              <a:r>
                <a:rPr lang="en-US" altLang="zh-CN" sz="1400" dirty="0" smtClean="0">
                  <a:solidFill>
                    <a:schemeClr val="bg1"/>
                  </a:solidFill>
                  <a:latin typeface="黑体" panose="02010609060101010101" pitchFamily="49" charset="-122"/>
                  <a:ea typeface="黑体" panose="02010609060101010101" pitchFamily="49" charset="-122"/>
                </a:rPr>
                <a:t>WebSphere</a:t>
              </a:r>
              <a:r>
                <a:rPr lang="zh-CN" altLang="en-US" sz="1400" dirty="0" smtClean="0">
                  <a:solidFill>
                    <a:schemeClr val="bg1"/>
                  </a:solidFill>
                  <a:latin typeface="黑体" panose="02010609060101010101" pitchFamily="49" charset="-122"/>
                  <a:ea typeface="黑体" panose="02010609060101010101" pitchFamily="49" charset="-122"/>
                </a:rPr>
                <a:t>上提供基于</a:t>
              </a:r>
              <a:r>
                <a:rPr lang="en-US" altLang="zh-CN" sz="1400" dirty="0" smtClean="0">
                  <a:solidFill>
                    <a:schemeClr val="bg1"/>
                  </a:solidFill>
                  <a:latin typeface="黑体" panose="02010609060101010101" pitchFamily="49" charset="-122"/>
                  <a:ea typeface="黑体" panose="02010609060101010101" pitchFamily="49" charset="-122"/>
                </a:rPr>
                <a:t>Edge</a:t>
              </a:r>
              <a:r>
                <a:rPr lang="zh-CN" altLang="en-US" sz="1400" dirty="0" smtClean="0">
                  <a:solidFill>
                    <a:schemeClr val="bg1"/>
                  </a:solidFill>
                  <a:latin typeface="黑体" panose="02010609060101010101" pitchFamily="49" charset="-122"/>
                  <a:ea typeface="黑体" panose="02010609060101010101" pitchFamily="49" charset="-122"/>
                </a:rPr>
                <a:t>的服务</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19" name="组合 18"/>
          <p:cNvGrpSpPr/>
          <p:nvPr/>
        </p:nvGrpSpPr>
        <p:grpSpPr>
          <a:xfrm>
            <a:off x="2203496" y="3458034"/>
            <a:ext cx="152488" cy="148074"/>
            <a:chOff x="783841" y="2706485"/>
            <a:chExt cx="152488" cy="148074"/>
          </a:xfrm>
        </p:grpSpPr>
        <p:sp>
          <p:nvSpPr>
            <p:cNvPr id="20" name="椭圆 1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2972500" y="3465162"/>
            <a:ext cx="152488" cy="148074"/>
            <a:chOff x="783841" y="2706485"/>
            <a:chExt cx="152488" cy="148074"/>
          </a:xfrm>
        </p:grpSpPr>
        <p:sp>
          <p:nvSpPr>
            <p:cNvPr id="24" name="椭圆 23"/>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953488" y="1772327"/>
            <a:ext cx="1291970" cy="1828366"/>
            <a:chOff x="552450" y="1282700"/>
            <a:chExt cx="1073150" cy="1552152"/>
          </a:xfrm>
        </p:grpSpPr>
        <p:sp>
          <p:nvSpPr>
            <p:cNvPr id="32" name="矩形标注 3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3" name="文本框 32"/>
            <p:cNvSpPr txBox="1"/>
            <p:nvPr/>
          </p:nvSpPr>
          <p:spPr>
            <a:xfrm>
              <a:off x="552450" y="1449857"/>
              <a:ext cx="1073149" cy="1384995"/>
            </a:xfrm>
            <a:prstGeom prst="rect">
              <a:avLst/>
            </a:prstGeom>
            <a:noFill/>
          </p:spPr>
          <p:txBody>
            <a:bodyPr wrap="square" rtlCol="0">
              <a:spAutoFit/>
            </a:bodyPr>
            <a:lstStyle/>
            <a:p>
              <a:r>
                <a:rPr lang="en-US" altLang="zh-CN" sz="1400" dirty="0">
                  <a:solidFill>
                    <a:schemeClr val="bg1"/>
                  </a:solidFill>
                  <a:latin typeface="黑体" panose="02010609060101010101" pitchFamily="49" charset="-122"/>
                  <a:ea typeface="黑体" panose="02010609060101010101" pitchFamily="49" charset="-122"/>
                </a:rPr>
                <a:t>2004 </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新加坡信息通信研究所</a:t>
              </a:r>
              <a:r>
                <a:rPr lang="zh-CN" altLang="en-US" sz="1400" dirty="0">
                  <a:solidFill>
                    <a:schemeClr val="bg1"/>
                  </a:solidFill>
                  <a:latin typeface="黑体" panose="02010609060101010101" pitchFamily="49" charset="-122"/>
                  <a:ea typeface="黑体" panose="02010609060101010101" pitchFamily="49" charset="-122"/>
                </a:rPr>
                <a:t>发表关于边缘计算的学术</a:t>
              </a:r>
              <a:r>
                <a:rPr lang="zh-CN" altLang="en-US" sz="1400" dirty="0" smtClean="0">
                  <a:solidFill>
                    <a:schemeClr val="bg1"/>
                  </a:solidFill>
                  <a:latin typeface="黑体" panose="02010609060101010101" pitchFamily="49" charset="-122"/>
                  <a:ea typeface="黑体" panose="02010609060101010101" pitchFamily="49" charset="-122"/>
                </a:rPr>
                <a:t>论文</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6" name="组合 35"/>
          <p:cNvGrpSpPr/>
          <p:nvPr/>
        </p:nvGrpSpPr>
        <p:grpSpPr>
          <a:xfrm>
            <a:off x="2718374" y="3826572"/>
            <a:ext cx="1339052" cy="1687820"/>
            <a:chOff x="1625600" y="3051848"/>
            <a:chExt cx="1073150" cy="1580054"/>
          </a:xfrm>
        </p:grpSpPr>
        <p:sp>
          <p:nvSpPr>
            <p:cNvPr id="37" name="矩形标注 36"/>
            <p:cNvSpPr/>
            <p:nvPr/>
          </p:nvSpPr>
          <p:spPr>
            <a:xfrm rot="10800000" flipH="1">
              <a:off x="1625600" y="3051848"/>
              <a:ext cx="1073150" cy="132001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625601" y="3246907"/>
              <a:ext cx="1073149" cy="1384995"/>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2009 </a:t>
              </a:r>
              <a:endParaRPr lang="en-US" altLang="zh-CN" sz="1400" dirty="0">
                <a:solidFill>
                  <a:schemeClr val="bg1"/>
                </a:solidFill>
                <a:latin typeface="黑体" panose="02010609060101010101" pitchFamily="49" charset="-122"/>
                <a:ea typeface="黑体" panose="02010609060101010101" pitchFamily="49" charset="-122"/>
              </a:endParaRPr>
            </a:p>
            <a:p>
              <a:r>
                <a:rPr lang="en-US" altLang="zh-CN" sz="1400" dirty="0" smtClean="0">
                  <a:solidFill>
                    <a:schemeClr val="bg1"/>
                  </a:solidFill>
                  <a:latin typeface="黑体" panose="02010609060101010101" pitchFamily="49" charset="-122"/>
                  <a:ea typeface="黑体" panose="02010609060101010101" pitchFamily="49" charset="-122"/>
                </a:rPr>
                <a:t>Molina</a:t>
              </a:r>
              <a:r>
                <a:rPr lang="zh-CN" altLang="en-US" sz="1400" dirty="0" smtClean="0">
                  <a:solidFill>
                    <a:schemeClr val="bg1"/>
                  </a:solidFill>
                  <a:latin typeface="黑体" panose="02010609060101010101" pitchFamily="49" charset="-122"/>
                  <a:ea typeface="黑体" panose="02010609060101010101" pitchFamily="49" charset="-122"/>
                </a:rPr>
                <a:t>提出海计算的概念，指智能设备的前端处理</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39" name="组合 38"/>
          <p:cNvGrpSpPr/>
          <p:nvPr/>
        </p:nvGrpSpPr>
        <p:grpSpPr>
          <a:xfrm>
            <a:off x="3756659" y="3465162"/>
            <a:ext cx="152488" cy="148074"/>
            <a:chOff x="783841" y="2706485"/>
            <a:chExt cx="152488" cy="148074"/>
          </a:xfrm>
        </p:grpSpPr>
        <p:sp>
          <p:nvSpPr>
            <p:cNvPr id="40" name="椭圆 39"/>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flipV="1">
            <a:off x="1619369"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371768" y="3539199"/>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155927" y="353786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502888" y="1748995"/>
            <a:ext cx="1283716" cy="1593544"/>
            <a:chOff x="552450" y="1282700"/>
            <a:chExt cx="1073150" cy="1277264"/>
          </a:xfrm>
        </p:grpSpPr>
        <p:sp>
          <p:nvSpPr>
            <p:cNvPr id="48" name="矩形标注 47"/>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552450" y="1449857"/>
              <a:ext cx="1073149" cy="1110107"/>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2010</a:t>
              </a:r>
            </a:p>
            <a:p>
              <a:r>
                <a:rPr lang="zh-CN" altLang="en-US" sz="1400" dirty="0" smtClean="0">
                  <a:solidFill>
                    <a:schemeClr val="bg1"/>
                  </a:solidFill>
                  <a:latin typeface="黑体" panose="02010609060101010101" pitchFamily="49" charset="-122"/>
                  <a:ea typeface="黑体" panose="02010609060101010101" pitchFamily="49" charset="-122"/>
                </a:rPr>
                <a:t>提出移动边缘计算（</a:t>
              </a:r>
              <a:r>
                <a:rPr lang="en-US" altLang="zh-CN" sz="1400" dirty="0" smtClean="0">
                  <a:solidFill>
                    <a:schemeClr val="bg1"/>
                  </a:solidFill>
                  <a:latin typeface="黑体" panose="02010609060101010101" pitchFamily="49" charset="-122"/>
                  <a:ea typeface="黑体" panose="02010609060101010101" pitchFamily="49" charset="-122"/>
                </a:rPr>
                <a:t>MEC</a:t>
              </a:r>
              <a:r>
                <a:rPr lang="zh-CN" altLang="en-US" sz="1400" dirty="0" smtClean="0">
                  <a:solidFill>
                    <a:schemeClr val="bg1"/>
                  </a:solidFill>
                  <a:latin typeface="黑体" panose="02010609060101010101" pitchFamily="49" charset="-122"/>
                  <a:ea typeface="黑体" panose="02010609060101010101" pitchFamily="49" charset="-122"/>
                </a:rPr>
                <a:t>），服务移动用户</a:t>
              </a:r>
              <a:r>
                <a:rPr lang="en-US" altLang="zh-CN" sz="1400" dirty="0" smtClean="0">
                  <a:solidFill>
                    <a:schemeClr val="bg1"/>
                  </a:solidFill>
                  <a:latin typeface="黑体" panose="02010609060101010101" pitchFamily="49" charset="-122"/>
                  <a:ea typeface="黑体" panose="02010609060101010101" pitchFamily="49" charset="-122"/>
                </a:rPr>
                <a:t> </a:t>
              </a:r>
            </a:p>
          </p:txBody>
        </p:sp>
      </p:grpSp>
      <p:cxnSp>
        <p:nvCxnSpPr>
          <p:cNvPr id="50" name="直接连接符 49"/>
          <p:cNvCxnSpPr/>
          <p:nvPr/>
        </p:nvCxnSpPr>
        <p:spPr>
          <a:xfrm flipV="1">
            <a:off x="3927738" y="3537423"/>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496930" y="3455531"/>
            <a:ext cx="152488" cy="148074"/>
            <a:chOff x="783841" y="2706485"/>
            <a:chExt cx="152488" cy="148074"/>
          </a:xfrm>
        </p:grpSpPr>
        <p:sp>
          <p:nvSpPr>
            <p:cNvPr id="52" name="椭圆 51"/>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p:cNvCxnSpPr/>
          <p:nvPr/>
        </p:nvCxnSpPr>
        <p:spPr>
          <a:xfrm flipV="1">
            <a:off x="4668009" y="3527792"/>
            <a:ext cx="569793" cy="1"/>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4274123" y="3814971"/>
            <a:ext cx="1302392" cy="1421644"/>
            <a:chOff x="1625600" y="3051847"/>
            <a:chExt cx="1162054" cy="1421644"/>
          </a:xfrm>
        </p:grpSpPr>
        <p:sp>
          <p:nvSpPr>
            <p:cNvPr id="56" name="矩形标注 55"/>
            <p:cNvSpPr/>
            <p:nvPr/>
          </p:nvSpPr>
          <p:spPr>
            <a:xfrm rot="10800000" flipH="1">
              <a:off x="1625600" y="3051847"/>
              <a:ext cx="1162054" cy="1421644"/>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625600" y="3246907"/>
              <a:ext cx="1162053" cy="1169551"/>
            </a:xfrm>
            <a:prstGeom prst="rect">
              <a:avLst/>
            </a:prstGeom>
            <a:noFill/>
          </p:spPr>
          <p:txBody>
            <a:bodyPr wrap="square" rtlCol="0">
              <a:spAutoFit/>
            </a:bodyPr>
            <a:lstStyle/>
            <a:p>
              <a:r>
                <a:rPr lang="en-US" altLang="zh-CN" sz="1400" dirty="0" smtClean="0">
                  <a:solidFill>
                    <a:schemeClr val="bg1"/>
                  </a:solidFill>
                  <a:latin typeface="黑体" panose="02010609060101010101" pitchFamily="49" charset="-122"/>
                  <a:ea typeface="黑体" panose="02010609060101010101" pitchFamily="49" charset="-122"/>
                </a:rPr>
                <a:t>2012</a:t>
              </a:r>
              <a:endParaRPr lang="en-US" altLang="zh-CN" sz="1400" dirty="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思科提出雾计算，</a:t>
              </a:r>
              <a:endParaRPr lang="en-US" altLang="zh-CN" sz="1400" dirty="0" smtClean="0">
                <a:solidFill>
                  <a:schemeClr val="bg1"/>
                </a:solidFill>
                <a:latin typeface="黑体" panose="02010609060101010101" pitchFamily="49" charset="-122"/>
                <a:ea typeface="黑体" panose="02010609060101010101" pitchFamily="49" charset="-122"/>
              </a:endParaRPr>
            </a:p>
            <a:p>
              <a:r>
                <a:rPr lang="zh-CN" altLang="en-US" sz="1400" dirty="0" smtClean="0">
                  <a:solidFill>
                    <a:schemeClr val="bg1"/>
                  </a:solidFill>
                  <a:latin typeface="黑体" panose="02010609060101010101" pitchFamily="49" charset="-122"/>
                  <a:ea typeface="黑体" panose="02010609060101010101" pitchFamily="49" charset="-122"/>
                </a:rPr>
                <a:t>中国科学院提出海云计算</a:t>
              </a:r>
              <a:endParaRPr lang="zh-CN" altLang="en-US" sz="1400" dirty="0">
                <a:solidFill>
                  <a:schemeClr val="bg1"/>
                </a:solidFill>
                <a:latin typeface="黑体" panose="02010609060101010101" pitchFamily="49" charset="-122"/>
                <a:ea typeface="黑体" panose="02010609060101010101" pitchFamily="49" charset="-122"/>
              </a:endParaRPr>
            </a:p>
          </p:txBody>
        </p:sp>
      </p:grpSp>
      <p:grpSp>
        <p:nvGrpSpPr>
          <p:cNvPr id="58" name="组合 57"/>
          <p:cNvGrpSpPr/>
          <p:nvPr/>
        </p:nvGrpSpPr>
        <p:grpSpPr>
          <a:xfrm>
            <a:off x="5234980" y="3454425"/>
            <a:ext cx="152488" cy="148074"/>
            <a:chOff x="783841" y="2706485"/>
            <a:chExt cx="152488" cy="148074"/>
          </a:xfrm>
        </p:grpSpPr>
        <p:sp>
          <p:nvSpPr>
            <p:cNvPr id="59" name="椭圆 5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977820" y="1748995"/>
            <a:ext cx="1355905" cy="1532563"/>
            <a:chOff x="552450" y="1282700"/>
            <a:chExt cx="1073150" cy="1233774"/>
          </a:xfrm>
        </p:grpSpPr>
        <p:sp>
          <p:nvSpPr>
            <p:cNvPr id="62" name="矩形标注 61"/>
            <p:cNvSpPr/>
            <p:nvPr/>
          </p:nvSpPr>
          <p:spPr>
            <a:xfrm>
              <a:off x="552450" y="1282700"/>
              <a:ext cx="1073150" cy="1218851"/>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p:cNvSpPr txBox="1"/>
            <p:nvPr/>
          </p:nvSpPr>
          <p:spPr>
            <a:xfrm>
              <a:off x="552450" y="1449857"/>
              <a:ext cx="1073149" cy="1066617"/>
            </a:xfrm>
            <a:prstGeom prst="rect">
              <a:avLst/>
            </a:prstGeom>
            <a:noFill/>
          </p:spPr>
          <p:txBody>
            <a:bodyPr wrap="square" rtlCol="0">
              <a:spAutoFit/>
            </a:bodyPr>
            <a:lstStyle/>
            <a:p>
              <a:r>
                <a:rPr lang="en-US" altLang="zh-CN" sz="1400" dirty="0" smtClean="0">
                  <a:solidFill>
                    <a:srgbClr val="2EBA7C"/>
                  </a:solidFill>
                  <a:latin typeface="黑体" panose="02010609060101010101" pitchFamily="49" charset="-122"/>
                  <a:ea typeface="黑体" panose="02010609060101010101" pitchFamily="49" charset="-122"/>
                </a:rPr>
                <a:t>2013</a:t>
              </a:r>
            </a:p>
            <a:p>
              <a:r>
                <a:rPr lang="zh-CN" altLang="en-US" sz="1400" dirty="0" smtClean="0">
                  <a:solidFill>
                    <a:srgbClr val="2EBA7C"/>
                  </a:solidFill>
                  <a:latin typeface="黑体" panose="02010609060101010101" pitchFamily="49" charset="-122"/>
                  <a:ea typeface="黑体" panose="02010609060101010101" pitchFamily="49" charset="-122"/>
                </a:rPr>
                <a:t>美国太平洋西北国家实验室首次提出边缘计算</a:t>
              </a:r>
              <a:r>
                <a:rPr lang="en-US" altLang="zh-CN" sz="1400" dirty="0" smtClean="0">
                  <a:solidFill>
                    <a:srgbClr val="2EBA7C"/>
                  </a:solidFill>
                  <a:latin typeface="黑体" panose="02010609060101010101" pitchFamily="49" charset="-122"/>
                  <a:ea typeface="黑体" panose="02010609060101010101" pitchFamily="49" charset="-122"/>
                </a:rPr>
                <a:t>(Edge Computing</a:t>
              </a:r>
              <a:r>
                <a:rPr lang="en-US" altLang="zh-CN" sz="1400" dirty="0">
                  <a:solidFill>
                    <a:srgbClr val="2EBA7C"/>
                  </a:solidFill>
                  <a:latin typeface="黑体" panose="02010609060101010101" pitchFamily="49" charset="-122"/>
                  <a:ea typeface="黑体" panose="02010609060101010101" pitchFamily="49" charset="-122"/>
                </a:rPr>
                <a:t>)</a:t>
              </a:r>
              <a:endParaRPr lang="en-US" altLang="zh-CN" sz="1400" dirty="0" smtClean="0">
                <a:solidFill>
                  <a:srgbClr val="2EBA7C"/>
                </a:solidFill>
                <a:latin typeface="黑体" panose="02010609060101010101" pitchFamily="49" charset="-122"/>
                <a:ea typeface="黑体" panose="02010609060101010101" pitchFamily="49" charset="-122"/>
              </a:endParaRPr>
            </a:p>
          </p:txBody>
        </p:sp>
      </p:grpSp>
      <p:cxnSp>
        <p:nvCxnSpPr>
          <p:cNvPr id="64" name="直接连接符 63"/>
          <p:cNvCxnSpPr/>
          <p:nvPr/>
        </p:nvCxnSpPr>
        <p:spPr>
          <a:xfrm>
            <a:off x="5403237" y="3515424"/>
            <a:ext cx="643680" cy="12368"/>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6069748" y="3455128"/>
            <a:ext cx="152488" cy="148074"/>
            <a:chOff x="783841" y="2706485"/>
            <a:chExt cx="152488" cy="148074"/>
          </a:xfrm>
        </p:grpSpPr>
        <p:sp>
          <p:nvSpPr>
            <p:cNvPr id="66" name="椭圆 65"/>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5693568" y="3819694"/>
            <a:ext cx="1619083" cy="1416920"/>
            <a:chOff x="1625600" y="3051847"/>
            <a:chExt cx="1150932" cy="1416920"/>
          </a:xfrm>
        </p:grpSpPr>
        <p:sp>
          <p:nvSpPr>
            <p:cNvPr id="69" name="矩形标注 68"/>
            <p:cNvSpPr/>
            <p:nvPr/>
          </p:nvSpPr>
          <p:spPr>
            <a:xfrm rot="10800000" flipH="1">
              <a:off x="1625600" y="3051847"/>
              <a:ext cx="1150932" cy="141692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1625601" y="3246907"/>
              <a:ext cx="1150931" cy="1169551"/>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2016</a:t>
              </a:r>
            </a:p>
            <a:p>
              <a:r>
                <a:rPr lang="zh-CN" altLang="en-US" sz="1400" dirty="0">
                  <a:solidFill>
                    <a:srgbClr val="2EBA7C"/>
                  </a:solidFill>
                  <a:latin typeface="黑体" panose="02010609060101010101" pitchFamily="49" charset="-122"/>
                  <a:ea typeface="黑体" panose="02010609060101010101" pitchFamily="49" charset="-122"/>
                </a:rPr>
                <a:t>中国科学院沈阳自动化研究所等单位联合成立边缘计算产业联盟（</a:t>
              </a:r>
              <a:r>
                <a:rPr lang="en-US" altLang="zh-CN" sz="1400" dirty="0">
                  <a:solidFill>
                    <a:srgbClr val="2EBA7C"/>
                  </a:solidFill>
                  <a:latin typeface="黑体" panose="02010609060101010101" pitchFamily="49" charset="-122"/>
                  <a:ea typeface="黑体" panose="02010609060101010101" pitchFamily="49" charset="-122"/>
                </a:rPr>
                <a:t>ECC</a:t>
              </a:r>
              <a:r>
                <a:rPr lang="zh-CN" altLang="en-US" sz="1400" dirty="0">
                  <a:solidFill>
                    <a:srgbClr val="2EBA7C"/>
                  </a:solidFill>
                  <a:latin typeface="黑体" panose="02010609060101010101" pitchFamily="49" charset="-122"/>
                  <a:ea typeface="黑体" panose="02010609060101010101" pitchFamily="49" charset="-122"/>
                </a:rPr>
                <a:t>）</a:t>
              </a:r>
            </a:p>
          </p:txBody>
        </p:sp>
      </p:grpSp>
      <p:sp>
        <p:nvSpPr>
          <p:cNvPr id="75" name="矩形标注 74"/>
          <p:cNvSpPr/>
          <p:nvPr/>
        </p:nvSpPr>
        <p:spPr>
          <a:xfrm rot="10800000" flipH="1">
            <a:off x="7818743" y="3789004"/>
            <a:ext cx="2827486" cy="1447610"/>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7818744" y="3984068"/>
            <a:ext cx="2827485" cy="1169551"/>
          </a:xfrm>
          <a:prstGeom prst="rect">
            <a:avLst/>
          </a:prstGeom>
          <a:noFill/>
        </p:spPr>
        <p:txBody>
          <a:bodyPr wrap="square" rtlCol="0">
            <a:spAutoFit/>
          </a:bodyPr>
          <a:lstStyle>
            <a:defPPr>
              <a:defRPr lang="zh-CN"/>
            </a:defPPr>
            <a:lvl1pPr>
              <a:defRPr sz="1200" b="1">
                <a:solidFill>
                  <a:srgbClr val="2EBA7C"/>
                </a:solidFill>
                <a:latin typeface="黑体" panose="02010609060101010101" pitchFamily="49" charset="-122"/>
                <a:ea typeface="黑体" panose="02010609060101010101" pitchFamily="49" charset="-122"/>
              </a:defRPr>
            </a:lvl1pPr>
          </a:lstStyle>
          <a:p>
            <a:r>
              <a:rPr lang="en-US" altLang="zh-CN" sz="1400" b="0" dirty="0">
                <a:solidFill>
                  <a:schemeClr val="accent6"/>
                </a:solidFill>
              </a:rPr>
              <a:t>2018</a:t>
            </a:r>
          </a:p>
          <a:p>
            <a:r>
              <a:rPr lang="zh-CN" altLang="en-US" sz="1400" b="0" dirty="0">
                <a:solidFill>
                  <a:schemeClr val="accent6"/>
                </a:solidFill>
              </a:rPr>
              <a:t>百度开源边缘计算</a:t>
            </a:r>
            <a:r>
              <a:rPr lang="en-US" altLang="zh-CN" sz="1400" b="0" dirty="0">
                <a:solidFill>
                  <a:schemeClr val="accent6"/>
                </a:solidFill>
              </a:rPr>
              <a:t>OpenEdge</a:t>
            </a:r>
            <a:r>
              <a:rPr lang="zh-CN" altLang="en-US" sz="1400" b="0" dirty="0">
                <a:solidFill>
                  <a:schemeClr val="accent6"/>
                </a:solidFill>
              </a:rPr>
              <a:t>平台；</a:t>
            </a:r>
            <a:endParaRPr lang="en-US" altLang="zh-CN" sz="1400" b="0" dirty="0">
              <a:solidFill>
                <a:schemeClr val="accent6"/>
              </a:solidFill>
            </a:endParaRPr>
          </a:p>
          <a:p>
            <a:r>
              <a:rPr lang="zh-CN" altLang="en-US" sz="1400" b="0" dirty="0">
                <a:solidFill>
                  <a:schemeClr val="accent6"/>
                </a:solidFill>
              </a:rPr>
              <a:t>微软发布</a:t>
            </a:r>
            <a:r>
              <a:rPr lang="en-US" altLang="zh-CN" sz="1400" b="0" dirty="0">
                <a:solidFill>
                  <a:schemeClr val="accent6"/>
                </a:solidFill>
              </a:rPr>
              <a:t>Azure IoT Edge</a:t>
            </a:r>
            <a:r>
              <a:rPr lang="zh-CN" altLang="en-US" sz="1400" b="0" dirty="0">
                <a:solidFill>
                  <a:schemeClr val="accent6"/>
                </a:solidFill>
              </a:rPr>
              <a:t>；</a:t>
            </a:r>
            <a:endParaRPr lang="en-US" altLang="zh-CN" sz="1400" b="0" dirty="0">
              <a:solidFill>
                <a:schemeClr val="accent6"/>
              </a:solidFill>
            </a:endParaRPr>
          </a:p>
          <a:p>
            <a:r>
              <a:rPr lang="zh-CN" altLang="en-US" sz="1400" b="0" dirty="0">
                <a:solidFill>
                  <a:schemeClr val="accent6"/>
                </a:solidFill>
              </a:rPr>
              <a:t>阿里</a:t>
            </a:r>
            <a:r>
              <a:rPr lang="zh-CN" altLang="en-US" sz="1400" b="0" dirty="0" smtClean="0">
                <a:solidFill>
                  <a:schemeClr val="accent6"/>
                </a:solidFill>
              </a:rPr>
              <a:t>推</a:t>
            </a:r>
            <a:r>
              <a:rPr lang="en-US" altLang="zh-CN" sz="1400" b="0" dirty="0" smtClean="0">
                <a:solidFill>
                  <a:schemeClr val="accent6"/>
                </a:solidFill>
              </a:rPr>
              <a:t>Link </a:t>
            </a:r>
            <a:r>
              <a:rPr lang="en-US" altLang="zh-CN" sz="1400" b="0" dirty="0">
                <a:solidFill>
                  <a:schemeClr val="accent6"/>
                </a:solidFill>
              </a:rPr>
              <a:t>Edge</a:t>
            </a:r>
            <a:r>
              <a:rPr lang="zh-CN" altLang="en-US" sz="1400" b="0" dirty="0">
                <a:solidFill>
                  <a:schemeClr val="accent6"/>
                </a:solidFill>
              </a:rPr>
              <a:t>；</a:t>
            </a:r>
            <a:endParaRPr lang="en-US" altLang="zh-CN" sz="1400" b="0" dirty="0">
              <a:solidFill>
                <a:schemeClr val="accent6"/>
              </a:solidFill>
            </a:endParaRPr>
          </a:p>
          <a:p>
            <a:r>
              <a:rPr lang="en-US" altLang="zh-CN" sz="1400" b="0" dirty="0">
                <a:solidFill>
                  <a:schemeClr val="accent6"/>
                </a:solidFill>
              </a:rPr>
              <a:t>《</a:t>
            </a:r>
            <a:r>
              <a:rPr lang="zh-CN" altLang="en-US" sz="1400" b="0" dirty="0">
                <a:solidFill>
                  <a:schemeClr val="accent6"/>
                </a:solidFill>
              </a:rPr>
              <a:t>边缘计算开源架构</a:t>
            </a:r>
            <a:r>
              <a:rPr lang="en-US" altLang="zh-CN" sz="1400" b="0" dirty="0">
                <a:solidFill>
                  <a:schemeClr val="accent6"/>
                </a:solidFill>
              </a:rPr>
              <a:t>3.0</a:t>
            </a:r>
            <a:r>
              <a:rPr lang="zh-CN" altLang="en-US" sz="1400" b="0" dirty="0">
                <a:solidFill>
                  <a:schemeClr val="accent6"/>
                </a:solidFill>
              </a:rPr>
              <a:t>发布</a:t>
            </a:r>
            <a:r>
              <a:rPr lang="en-US" altLang="zh-CN" sz="1400" b="0" dirty="0">
                <a:solidFill>
                  <a:schemeClr val="accent6"/>
                </a:solidFill>
              </a:rPr>
              <a:t>》</a:t>
            </a:r>
            <a:r>
              <a:rPr lang="zh-CN" altLang="en-US" sz="1400" b="0" dirty="0" smtClean="0">
                <a:solidFill>
                  <a:schemeClr val="accent6"/>
                </a:solidFill>
              </a:rPr>
              <a:t>；</a:t>
            </a:r>
            <a:endParaRPr lang="en-US" altLang="zh-CN" sz="1400" b="0" dirty="0" smtClean="0">
              <a:solidFill>
                <a:schemeClr val="accent6"/>
              </a:solidFill>
            </a:endParaRPr>
          </a:p>
        </p:txBody>
      </p:sp>
      <p:sp>
        <p:nvSpPr>
          <p:cNvPr id="78" name="矩形标注 77"/>
          <p:cNvSpPr/>
          <p:nvPr/>
        </p:nvSpPr>
        <p:spPr>
          <a:xfrm>
            <a:off x="9297073" y="1748995"/>
            <a:ext cx="2752901" cy="1494843"/>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9" name="文本框 78"/>
          <p:cNvSpPr txBox="1"/>
          <p:nvPr/>
        </p:nvSpPr>
        <p:spPr>
          <a:xfrm>
            <a:off x="9297073" y="1909302"/>
            <a:ext cx="2752901" cy="1384995"/>
          </a:xfrm>
          <a:prstGeom prst="rect">
            <a:avLst/>
          </a:prstGeom>
          <a:noFill/>
        </p:spPr>
        <p:txBody>
          <a:bodyPr wrap="square" rtlCol="0">
            <a:spAutoFit/>
          </a:bodyPr>
          <a:lstStyle/>
          <a:p>
            <a:r>
              <a:rPr lang="en-US" altLang="zh-CN" sz="1400" dirty="0">
                <a:solidFill>
                  <a:schemeClr val="accent6"/>
                </a:solidFill>
                <a:latin typeface="黑体" panose="02010609060101010101" pitchFamily="49" charset="-122"/>
                <a:ea typeface="黑体" panose="02010609060101010101" pitchFamily="49" charset="-122"/>
              </a:rPr>
              <a:t>2019</a:t>
            </a:r>
          </a:p>
          <a:p>
            <a:r>
              <a:rPr lang="en-US" altLang="zh-CN" sz="1400" dirty="0">
                <a:solidFill>
                  <a:schemeClr val="accent6"/>
                </a:solidFill>
                <a:latin typeface="黑体" panose="02010609060101010101" pitchFamily="49" charset="-122"/>
                <a:ea typeface="黑体" panose="02010609060101010101" pitchFamily="49" charset="-122"/>
              </a:rPr>
              <a:t>《</a:t>
            </a:r>
            <a:r>
              <a:rPr lang="zh-CN" altLang="en-US" sz="1400" dirty="0">
                <a:solidFill>
                  <a:schemeClr val="accent6"/>
                </a:solidFill>
                <a:latin typeface="黑体" panose="02010609060101010101" pitchFamily="49" charset="-122"/>
                <a:ea typeface="黑体" panose="02010609060101010101" pitchFamily="49" charset="-122"/>
              </a:rPr>
              <a:t>边缘计算</a:t>
            </a:r>
            <a:r>
              <a:rPr lang="en-US" altLang="zh-CN" sz="1400" dirty="0">
                <a:solidFill>
                  <a:schemeClr val="accent6"/>
                </a:solidFill>
                <a:latin typeface="黑体" panose="02010609060101010101" pitchFamily="49" charset="-122"/>
                <a:ea typeface="黑体" panose="02010609060101010101" pitchFamily="49" charset="-122"/>
              </a:rPr>
              <a:t>IT</a:t>
            </a:r>
            <a:r>
              <a:rPr lang="zh-CN" altLang="en-US" sz="1400" dirty="0">
                <a:solidFill>
                  <a:schemeClr val="accent6"/>
                </a:solidFill>
                <a:latin typeface="黑体" panose="02010609060101010101" pitchFamily="49" charset="-122"/>
                <a:ea typeface="黑体" panose="02010609060101010101" pitchFamily="49" charset="-122"/>
              </a:rPr>
              <a:t>基础设施白皮书</a:t>
            </a:r>
            <a:r>
              <a:rPr lang="en-US" altLang="zh-CN" sz="1400" dirty="0">
                <a:solidFill>
                  <a:schemeClr val="accent6"/>
                </a:solidFill>
                <a:latin typeface="黑体" panose="02010609060101010101" pitchFamily="49" charset="-122"/>
                <a:ea typeface="黑体" panose="02010609060101010101" pitchFamily="49" charset="-122"/>
              </a:rPr>
              <a:t>》</a:t>
            </a:r>
            <a:r>
              <a:rPr lang="zh-CN" altLang="en-US" sz="1400" dirty="0">
                <a:solidFill>
                  <a:schemeClr val="accent6"/>
                </a:solidFill>
                <a:latin typeface="黑体" panose="02010609060101010101" pitchFamily="49" charset="-122"/>
                <a:ea typeface="黑体" panose="02010609060101010101" pitchFamily="49" charset="-122"/>
              </a:rPr>
              <a:t>；</a:t>
            </a:r>
            <a:endParaRPr lang="en-US" altLang="zh-CN" sz="1400" dirty="0">
              <a:solidFill>
                <a:schemeClr val="accent6"/>
              </a:solidFill>
              <a:latin typeface="黑体" panose="02010609060101010101" pitchFamily="49" charset="-122"/>
              <a:ea typeface="黑体" panose="02010609060101010101" pitchFamily="49" charset="-122"/>
            </a:endParaRPr>
          </a:p>
          <a:p>
            <a:r>
              <a:rPr lang="en-US" altLang="zh-CN" sz="1400" dirty="0">
                <a:solidFill>
                  <a:schemeClr val="accent6"/>
                </a:solidFill>
                <a:latin typeface="黑体" panose="02010609060101010101" pitchFamily="49" charset="-122"/>
                <a:ea typeface="黑体" panose="02010609060101010101" pitchFamily="49" charset="-122"/>
              </a:rPr>
              <a:t>《</a:t>
            </a:r>
            <a:r>
              <a:rPr lang="zh-CN" altLang="en-US" sz="1400" dirty="0">
                <a:solidFill>
                  <a:schemeClr val="accent6"/>
                </a:solidFill>
                <a:latin typeface="黑体" panose="02010609060101010101" pitchFamily="49" charset="-122"/>
                <a:ea typeface="黑体" panose="02010609060101010101" pitchFamily="49" charset="-122"/>
              </a:rPr>
              <a:t>边缘计算安全白皮书</a:t>
            </a:r>
            <a:r>
              <a:rPr lang="en-US" altLang="zh-CN" sz="1400" dirty="0">
                <a:solidFill>
                  <a:schemeClr val="accent6"/>
                </a:solidFill>
                <a:latin typeface="黑体" panose="02010609060101010101" pitchFamily="49" charset="-122"/>
                <a:ea typeface="黑体" panose="02010609060101010101" pitchFamily="49" charset="-122"/>
              </a:rPr>
              <a:t>》</a:t>
            </a:r>
            <a:r>
              <a:rPr lang="zh-CN" altLang="en-US" sz="1400" dirty="0" smtClean="0">
                <a:solidFill>
                  <a:schemeClr val="accent6"/>
                </a:solidFill>
                <a:latin typeface="黑体" panose="02010609060101010101" pitchFamily="49" charset="-122"/>
                <a:ea typeface="黑体" panose="02010609060101010101" pitchFamily="49" charset="-122"/>
              </a:rPr>
              <a:t>；</a:t>
            </a:r>
            <a:endParaRPr lang="en-US" altLang="zh-CN" sz="1400" dirty="0" smtClean="0">
              <a:solidFill>
                <a:schemeClr val="accent6"/>
              </a:solidFill>
              <a:latin typeface="黑体" panose="02010609060101010101" pitchFamily="49" charset="-122"/>
              <a:ea typeface="黑体" panose="02010609060101010101" pitchFamily="49" charset="-122"/>
            </a:endParaRPr>
          </a:p>
          <a:p>
            <a:r>
              <a:rPr lang="en-US" altLang="zh-CN" sz="1400" dirty="0" smtClean="0">
                <a:solidFill>
                  <a:schemeClr val="accent6"/>
                </a:solidFill>
                <a:latin typeface="黑体" panose="02010609060101010101" pitchFamily="49" charset="-122"/>
                <a:ea typeface="黑体" panose="02010609060101010101" pitchFamily="49" charset="-122"/>
              </a:rPr>
              <a:t>LF Edge</a:t>
            </a:r>
            <a:r>
              <a:rPr lang="zh-CN" altLang="en-US" sz="1400" dirty="0" smtClean="0">
                <a:solidFill>
                  <a:schemeClr val="accent6"/>
                </a:solidFill>
                <a:latin typeface="黑体" panose="02010609060101010101" pitchFamily="49" charset="-122"/>
                <a:ea typeface="黑体" panose="02010609060101010101" pitchFamily="49" charset="-122"/>
              </a:rPr>
              <a:t>基金会成立；</a:t>
            </a:r>
            <a:endParaRPr lang="en-US" altLang="zh-CN" sz="1400" dirty="0">
              <a:solidFill>
                <a:schemeClr val="accent6"/>
              </a:solidFill>
              <a:latin typeface="黑体" panose="02010609060101010101" pitchFamily="49" charset="-122"/>
              <a:ea typeface="黑体" panose="02010609060101010101" pitchFamily="49" charset="-122"/>
            </a:endParaRPr>
          </a:p>
          <a:p>
            <a:r>
              <a:rPr lang="zh-CN" altLang="en-US" sz="1400" dirty="0">
                <a:solidFill>
                  <a:schemeClr val="accent6"/>
                </a:solidFill>
                <a:latin typeface="黑体" panose="02010609060101010101" pitchFamily="49" charset="-122"/>
                <a:ea typeface="黑体" panose="02010609060101010101" pitchFamily="49" charset="-122"/>
              </a:rPr>
              <a:t>华为</a:t>
            </a:r>
            <a:r>
              <a:rPr lang="en-US" altLang="zh-CN" sz="1400" dirty="0">
                <a:solidFill>
                  <a:schemeClr val="accent6"/>
                </a:solidFill>
                <a:latin typeface="黑体" panose="02010609060101010101" pitchFamily="49" charset="-122"/>
                <a:ea typeface="黑体" panose="02010609060101010101" pitchFamily="49" charset="-122"/>
              </a:rPr>
              <a:t>KubeEdge</a:t>
            </a:r>
            <a:r>
              <a:rPr lang="zh-CN" altLang="en-US" sz="1400" dirty="0">
                <a:solidFill>
                  <a:schemeClr val="accent6"/>
                </a:solidFill>
                <a:latin typeface="黑体" panose="02010609060101010101" pitchFamily="49" charset="-122"/>
                <a:ea typeface="黑体" panose="02010609060101010101" pitchFamily="49" charset="-122"/>
              </a:rPr>
              <a:t>加入</a:t>
            </a:r>
            <a:r>
              <a:rPr lang="en-US" altLang="zh-CN" sz="1400" dirty="0">
                <a:solidFill>
                  <a:schemeClr val="accent6"/>
                </a:solidFill>
                <a:latin typeface="黑体" panose="02010609060101010101" pitchFamily="49" charset="-122"/>
                <a:ea typeface="黑体" panose="02010609060101010101" pitchFamily="49" charset="-122"/>
              </a:rPr>
              <a:t>CNCF</a:t>
            </a:r>
            <a:r>
              <a:rPr lang="zh-CN" altLang="en-US" sz="1400" dirty="0">
                <a:solidFill>
                  <a:schemeClr val="accent6"/>
                </a:solidFill>
                <a:latin typeface="黑体" panose="02010609060101010101" pitchFamily="49" charset="-122"/>
                <a:ea typeface="黑体" panose="02010609060101010101" pitchFamily="49" charset="-122"/>
              </a:rPr>
              <a:t>社区；</a:t>
            </a:r>
            <a:endParaRPr lang="en-US" altLang="zh-CN" sz="1400" dirty="0">
              <a:solidFill>
                <a:schemeClr val="accent6"/>
              </a:solidFill>
              <a:latin typeface="黑体" panose="02010609060101010101" pitchFamily="49" charset="-122"/>
              <a:ea typeface="黑体" panose="02010609060101010101" pitchFamily="49" charset="-122"/>
            </a:endParaRPr>
          </a:p>
          <a:p>
            <a:r>
              <a:rPr lang="zh-CN" altLang="en-US" sz="1400" dirty="0" smtClean="0">
                <a:solidFill>
                  <a:schemeClr val="accent6"/>
                </a:solidFill>
                <a:latin typeface="黑体" panose="02010609060101010101" pitchFamily="49" charset="-122"/>
                <a:ea typeface="黑体" panose="02010609060101010101" pitchFamily="49" charset="-122"/>
              </a:rPr>
              <a:t>腾</a:t>
            </a:r>
            <a:r>
              <a:rPr lang="zh-CN" altLang="en-US" sz="1400" dirty="0">
                <a:solidFill>
                  <a:schemeClr val="accent6"/>
                </a:solidFill>
                <a:latin typeface="黑体" panose="02010609060101010101" pitchFamily="49" charset="-122"/>
                <a:ea typeface="黑体" panose="02010609060101010101" pitchFamily="49" charset="-122"/>
              </a:rPr>
              <a:t>讯智能边缘计算网络平台</a:t>
            </a:r>
            <a:r>
              <a:rPr lang="en-US" altLang="zh-CN" sz="1400" dirty="0">
                <a:solidFill>
                  <a:schemeClr val="accent6"/>
                </a:solidFill>
                <a:latin typeface="黑体" panose="02010609060101010101" pitchFamily="49" charset="-122"/>
                <a:ea typeface="黑体" panose="02010609060101010101" pitchFamily="49" charset="-122"/>
              </a:rPr>
              <a:t>TSEC</a:t>
            </a:r>
            <a:r>
              <a:rPr lang="zh-CN" altLang="en-US" sz="1400" dirty="0" smtClean="0">
                <a:solidFill>
                  <a:schemeClr val="accent6"/>
                </a:solidFill>
                <a:latin typeface="黑体" panose="02010609060101010101" pitchFamily="49" charset="-122"/>
                <a:ea typeface="黑体" panose="02010609060101010101" pitchFamily="49" charset="-122"/>
              </a:rPr>
              <a:t>；</a:t>
            </a:r>
            <a:endParaRPr lang="en-US" altLang="zh-CN" sz="1400" dirty="0">
              <a:solidFill>
                <a:schemeClr val="accent6"/>
              </a:solidFill>
              <a:latin typeface="黑体" panose="02010609060101010101" pitchFamily="49" charset="-122"/>
              <a:ea typeface="黑体" panose="02010609060101010101" pitchFamily="49" charset="-122"/>
            </a:endParaRPr>
          </a:p>
        </p:txBody>
      </p:sp>
      <p:grpSp>
        <p:nvGrpSpPr>
          <p:cNvPr id="80" name="组合 79"/>
          <p:cNvGrpSpPr/>
          <p:nvPr/>
        </p:nvGrpSpPr>
        <p:grpSpPr>
          <a:xfrm>
            <a:off x="6766720" y="1748995"/>
            <a:ext cx="2346926" cy="1801632"/>
            <a:chOff x="8784968" y="1259635"/>
            <a:chExt cx="1834644" cy="1801632"/>
          </a:xfrm>
        </p:grpSpPr>
        <p:sp>
          <p:nvSpPr>
            <p:cNvPr id="81" name="矩形标注 80"/>
            <p:cNvSpPr/>
            <p:nvPr/>
          </p:nvSpPr>
          <p:spPr>
            <a:xfrm>
              <a:off x="8784968" y="1259635"/>
              <a:ext cx="1814608" cy="1479085"/>
            </a:xfrm>
            <a:prstGeom prst="wedgeRectCallout">
              <a:avLst/>
            </a:prstGeom>
            <a:gradFill>
              <a:gsLst>
                <a:gs pos="0">
                  <a:srgbClr val="333844">
                    <a:alpha val="24000"/>
                  </a:srgbClr>
                </a:gs>
                <a:gs pos="100000">
                  <a:srgbClr val="2A7C60">
                    <a:alpha val="50000"/>
                  </a:srgbClr>
                </a:gs>
                <a:gs pos="100000">
                  <a:srgbClr val="2EBA7C"/>
                </a:gs>
                <a:gs pos="100000">
                  <a:srgbClr val="2EBA7C"/>
                </a:gs>
              </a:gsLst>
              <a:lin ang="5400000" scaled="1"/>
            </a:gradFill>
            <a:ln>
              <a:solidFill>
                <a:srgbClr val="4247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82" name="文本框 81"/>
            <p:cNvSpPr txBox="1"/>
            <p:nvPr/>
          </p:nvSpPr>
          <p:spPr>
            <a:xfrm>
              <a:off x="8805004" y="1460829"/>
              <a:ext cx="1814608" cy="1600438"/>
            </a:xfrm>
            <a:prstGeom prst="rect">
              <a:avLst/>
            </a:prstGeom>
            <a:noFill/>
          </p:spPr>
          <p:txBody>
            <a:bodyPr wrap="square" rtlCol="0">
              <a:spAutoFit/>
            </a:bodyPr>
            <a:lstStyle/>
            <a:p>
              <a:r>
                <a:rPr lang="en-US" altLang="zh-CN" sz="1400" dirty="0">
                  <a:solidFill>
                    <a:srgbClr val="2EBA7C"/>
                  </a:solidFill>
                  <a:latin typeface="黑体" panose="02010609060101010101" pitchFamily="49" charset="-122"/>
                  <a:ea typeface="黑体" panose="02010609060101010101" pitchFamily="49" charset="-122"/>
                </a:rPr>
                <a:t>2017</a:t>
              </a:r>
            </a:p>
            <a:p>
              <a:r>
                <a:rPr lang="zh-CN" altLang="en-US" sz="1400" dirty="0">
                  <a:solidFill>
                    <a:srgbClr val="2EBA7C"/>
                  </a:solidFill>
                  <a:latin typeface="黑体" panose="02010609060101010101" pitchFamily="49" charset="-122"/>
                  <a:ea typeface="黑体" panose="02010609060101010101" pitchFamily="49" charset="-122"/>
                </a:rPr>
                <a:t>华为</a:t>
              </a:r>
              <a:r>
                <a:rPr lang="zh-CN" altLang="en-US" sz="1400" dirty="0" smtClean="0">
                  <a:solidFill>
                    <a:srgbClr val="2EBA7C"/>
                  </a:solidFill>
                  <a:latin typeface="黑体" panose="02010609060101010101" pitchFamily="49" charset="-122"/>
                  <a:ea typeface="黑体" panose="02010609060101010101" pitchFamily="49" charset="-122"/>
                </a:rPr>
                <a:t>发布</a:t>
              </a:r>
              <a:r>
                <a:rPr lang="en-US" altLang="zh-CN" sz="1400" dirty="0" smtClean="0">
                  <a:solidFill>
                    <a:srgbClr val="2EBA7C"/>
                  </a:solidFill>
                  <a:latin typeface="黑体" panose="02010609060101010101" pitchFamily="49" charset="-122"/>
                  <a:ea typeface="黑体" panose="02010609060101010101" pitchFamily="49" charset="-122"/>
                </a:rPr>
                <a:t>EC-IOT</a:t>
              </a:r>
              <a:r>
                <a:rPr lang="zh-CN" altLang="en-US" sz="1400" dirty="0" smtClean="0">
                  <a:solidFill>
                    <a:srgbClr val="2EBA7C"/>
                  </a:solidFill>
                  <a:latin typeface="黑体" panose="02010609060101010101" pitchFamily="49" charset="-122"/>
                  <a:ea typeface="黑体" panose="02010609060101010101" pitchFamily="49" charset="-122"/>
                </a:rPr>
                <a:t>解决</a:t>
              </a:r>
              <a:r>
                <a:rPr lang="zh-CN" altLang="en-US" sz="1400" dirty="0">
                  <a:solidFill>
                    <a:srgbClr val="2EBA7C"/>
                  </a:solidFill>
                  <a:latin typeface="黑体" panose="02010609060101010101" pitchFamily="49" charset="-122"/>
                  <a:ea typeface="黑体" panose="02010609060101010101" pitchFamily="49" charset="-122"/>
                </a:rPr>
                <a:t>方案</a:t>
              </a:r>
              <a:r>
                <a:rPr lang="en-US" altLang="zh-CN" sz="1400" dirty="0">
                  <a:solidFill>
                    <a:srgbClr val="2EBA7C"/>
                  </a:solidFill>
                  <a:latin typeface="黑体" panose="02010609060101010101" pitchFamily="49" charset="-122"/>
                  <a:ea typeface="黑体" panose="02010609060101010101" pitchFamily="49" charset="-122"/>
                </a:rPr>
                <a:t>;</a:t>
              </a:r>
            </a:p>
            <a:p>
              <a:r>
                <a:rPr lang="zh-CN" altLang="en-US" sz="1400" dirty="0">
                  <a:solidFill>
                    <a:srgbClr val="2EBA7C"/>
                  </a:solidFill>
                  <a:latin typeface="黑体" panose="02010609060101010101" pitchFamily="49" charset="-122"/>
                  <a:ea typeface="黑体" panose="02010609060101010101" pitchFamily="49" charset="-122"/>
                </a:rPr>
                <a:t>亚马逊推出</a:t>
              </a:r>
              <a:r>
                <a:rPr lang="en-US" altLang="zh-CN" sz="1400" dirty="0" smtClean="0">
                  <a:solidFill>
                    <a:srgbClr val="2EBA7C"/>
                  </a:solidFill>
                  <a:latin typeface="黑体" panose="02010609060101010101" pitchFamily="49" charset="-122"/>
                  <a:ea typeface="黑体" panose="02010609060101010101" pitchFamily="49" charset="-122"/>
                </a:rPr>
                <a:t>AWS Greengrass</a:t>
              </a:r>
              <a:r>
                <a:rPr lang="zh-CN" altLang="en-US" sz="1400" dirty="0">
                  <a:solidFill>
                    <a:srgbClr val="2EBA7C"/>
                  </a:solidFill>
                  <a:latin typeface="黑体" panose="02010609060101010101" pitchFamily="49" charset="-122"/>
                  <a:ea typeface="黑体" panose="02010609060101010101" pitchFamily="49" charset="-122"/>
                </a:rPr>
                <a:t>；</a:t>
              </a:r>
              <a:endParaRPr lang="en-US" altLang="zh-CN" sz="1400" dirty="0">
                <a:solidFill>
                  <a:srgbClr val="2EBA7C"/>
                </a:solidFill>
                <a:latin typeface="黑体" panose="02010609060101010101" pitchFamily="49" charset="-122"/>
                <a:ea typeface="黑体" panose="02010609060101010101" pitchFamily="49" charset="-122"/>
              </a:endParaRPr>
            </a:p>
            <a:p>
              <a:r>
                <a:rPr lang="en-US" altLang="zh-CN" sz="1400" dirty="0">
                  <a:solidFill>
                    <a:srgbClr val="2EBA7C"/>
                  </a:solidFill>
                  <a:latin typeface="黑体" panose="02010609060101010101" pitchFamily="49" charset="-122"/>
                  <a:ea typeface="黑体" panose="02010609060101010101" pitchFamily="49" charset="-122"/>
                </a:rPr>
                <a:t>Linux</a:t>
              </a:r>
              <a:r>
                <a:rPr lang="zh-CN" altLang="en-US" sz="1400" dirty="0" smtClean="0">
                  <a:solidFill>
                    <a:srgbClr val="2EBA7C"/>
                  </a:solidFill>
                  <a:latin typeface="黑体" panose="02010609060101010101" pitchFamily="49" charset="-122"/>
                  <a:ea typeface="黑体" panose="02010609060101010101" pitchFamily="49" charset="-122"/>
                </a:rPr>
                <a:t>基金会</a:t>
              </a:r>
              <a:r>
                <a:rPr lang="en-US" altLang="zh-CN" sz="1400" dirty="0" smtClean="0">
                  <a:solidFill>
                    <a:srgbClr val="2EBA7C"/>
                  </a:solidFill>
                  <a:latin typeface="黑体" panose="02010609060101010101" pitchFamily="49" charset="-122"/>
                  <a:ea typeface="黑体" panose="02010609060101010101" pitchFamily="49" charset="-122"/>
                </a:rPr>
                <a:t>EdgeX </a:t>
              </a:r>
              <a:r>
                <a:rPr lang="en-US" altLang="zh-CN" sz="1400" dirty="0">
                  <a:solidFill>
                    <a:srgbClr val="2EBA7C"/>
                  </a:solidFill>
                  <a:latin typeface="黑体" panose="02010609060101010101" pitchFamily="49" charset="-122"/>
                  <a:ea typeface="黑体" panose="02010609060101010101" pitchFamily="49" charset="-122"/>
                </a:rPr>
                <a:t>Foundry</a:t>
              </a:r>
              <a:r>
                <a:rPr lang="zh-CN" altLang="en-US" sz="1400" dirty="0">
                  <a:solidFill>
                    <a:srgbClr val="2EBA7C"/>
                  </a:solidFill>
                  <a:latin typeface="黑体" panose="02010609060101010101" pitchFamily="49" charset="-122"/>
                  <a:ea typeface="黑体" panose="02010609060101010101" pitchFamily="49" charset="-122"/>
                </a:rPr>
                <a:t>项目成立</a:t>
              </a:r>
              <a:endParaRPr lang="en-US" altLang="zh-CN" sz="1400" dirty="0">
                <a:solidFill>
                  <a:srgbClr val="2EBA7C"/>
                </a:solidFill>
                <a:latin typeface="黑体" panose="02010609060101010101" pitchFamily="49" charset="-122"/>
                <a:ea typeface="黑体" panose="02010609060101010101" pitchFamily="49" charset="-122"/>
              </a:endParaRPr>
            </a:p>
          </p:txBody>
        </p:sp>
      </p:grpSp>
      <p:cxnSp>
        <p:nvCxnSpPr>
          <p:cNvPr id="83" name="直接连接符 82"/>
          <p:cNvCxnSpPr>
            <a:stCxn id="86" idx="2"/>
          </p:cNvCxnSpPr>
          <p:nvPr/>
        </p:nvCxnSpPr>
        <p:spPr>
          <a:xfrm flipH="1" flipV="1">
            <a:off x="6252292" y="3520093"/>
            <a:ext cx="1078951" cy="2133"/>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7312652" y="3448188"/>
            <a:ext cx="152488" cy="148074"/>
            <a:chOff x="783841" y="2706485"/>
            <a:chExt cx="152488" cy="148074"/>
          </a:xfrm>
        </p:grpSpPr>
        <p:sp>
          <p:nvSpPr>
            <p:cNvPr id="85" name="椭圆 84"/>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a:endCxn id="85" idx="6"/>
          </p:cNvCxnSpPr>
          <p:nvPr/>
        </p:nvCxnSpPr>
        <p:spPr>
          <a:xfrm flipH="1" flipV="1">
            <a:off x="7465140" y="3522225"/>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8642477" y="3446163"/>
            <a:ext cx="152488" cy="148074"/>
            <a:chOff x="783841" y="2706485"/>
            <a:chExt cx="152488" cy="148074"/>
          </a:xfrm>
        </p:grpSpPr>
        <p:sp>
          <p:nvSpPr>
            <p:cNvPr id="89" name="椭圆 88"/>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1" name="直接连接符 90"/>
          <p:cNvCxnSpPr/>
          <p:nvPr/>
        </p:nvCxnSpPr>
        <p:spPr>
          <a:xfrm flipH="1" flipV="1">
            <a:off x="8785568" y="3533830"/>
            <a:ext cx="1166267" cy="2"/>
          </a:xfrm>
          <a:prstGeom prst="line">
            <a:avLst/>
          </a:prstGeom>
          <a:ln>
            <a:solidFill>
              <a:srgbClr val="2A7C60"/>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979356" y="3471293"/>
            <a:ext cx="152488" cy="148074"/>
            <a:chOff x="783841" y="2706485"/>
            <a:chExt cx="152488" cy="148074"/>
          </a:xfrm>
        </p:grpSpPr>
        <p:sp>
          <p:nvSpPr>
            <p:cNvPr id="93" name="椭圆 92"/>
            <p:cNvSpPr/>
            <p:nvPr/>
          </p:nvSpPr>
          <p:spPr>
            <a:xfrm>
              <a:off x="783841" y="2706485"/>
              <a:ext cx="152488" cy="148074"/>
            </a:xfrm>
            <a:prstGeom prst="ellipse">
              <a:avLst/>
            </a:prstGeom>
            <a:solidFill>
              <a:srgbClr val="424752"/>
            </a:solidFill>
            <a:ln>
              <a:solidFill>
                <a:srgbClr val="2A7C6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802432" y="2724539"/>
              <a:ext cx="115305" cy="111967"/>
            </a:xfrm>
            <a:prstGeom prst="ellipse">
              <a:avLst/>
            </a:prstGeom>
            <a:solidFill>
              <a:srgbClr val="424752"/>
            </a:solidFill>
            <a:ln>
              <a:solidFill>
                <a:srgbClr val="2A7C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08331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vert="horz" lIns="91440" tIns="45720" rIns="91440" bIns="45720" rtlCol="0" anchor="ctr"/>
          <a:lstStyle/>
          <a:p>
            <a:r>
              <a:rPr lang="en-US" altLang="zh-CN"/>
              <a:t>Confidential in BGI,shall not be spread if not be privileged</a:t>
            </a:r>
            <a:endParaRPr lang="zh-CN" altLang="en-US"/>
          </a:p>
        </p:txBody>
      </p:sp>
      <p:sp>
        <p:nvSpPr>
          <p:cNvPr id="3" name="灯片编号占位符 2"/>
          <p:cNvSpPr>
            <a:spLocks noGrp="1"/>
          </p:cNvSpPr>
          <p:nvPr>
            <p:ph type="sldNum" sz="quarter" idx="12"/>
          </p:nvPr>
        </p:nvSpPr>
        <p:spPr/>
        <p:txBody>
          <a:bodyPr vert="horz" lIns="91440" tIns="45720" rIns="91440" bIns="45720" rtlCol="0" anchor="ctr"/>
          <a:lstStyle/>
          <a:p>
            <a:fld id="{39CA78E4-F434-4116-A7EE-5A6838CB0D53}" type="slidenum">
              <a:rPr lang="zh-CN" altLang="en-US"/>
              <a:pPr/>
              <a:t>7</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defPPr>
              <a:defRPr lang="zh-CN"/>
            </a:defPPr>
            <a:lvl1pPr>
              <a:defRPr sz="2400">
                <a:solidFill>
                  <a:srgbClr val="2EBA7C"/>
                </a:solidFill>
                <a:latin typeface="黑体" panose="02010609060101010101" pitchFamily="49" charset="-122"/>
                <a:ea typeface="黑体" panose="02010609060101010101" pitchFamily="49" charset="-122"/>
              </a:defRPr>
            </a:lvl1pPr>
          </a:lstStyle>
          <a:p>
            <a:r>
              <a:rPr lang="zh-CN" altLang="en-US" dirty="0"/>
              <a:t>边缘</a:t>
            </a:r>
            <a:r>
              <a:rPr lang="zh-CN" altLang="en-US" dirty="0" smtClean="0"/>
              <a:t>计算成熟度曲线</a:t>
            </a:r>
            <a:endParaRPr lang="zh-CN" altLang="en-US" dirty="0"/>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419878"/>
            <a:ext cx="8115041" cy="6119034"/>
          </a:xfrm>
          <a:prstGeom prst="rect">
            <a:avLst/>
          </a:prstGeom>
        </p:spPr>
      </p:pic>
      <p:sp>
        <p:nvSpPr>
          <p:cNvPr id="96" name="矩形 95"/>
          <p:cNvSpPr/>
          <p:nvPr/>
        </p:nvSpPr>
        <p:spPr>
          <a:xfrm>
            <a:off x="65314" y="908032"/>
            <a:ext cx="6096000" cy="5013360"/>
          </a:xfrm>
          <a:prstGeom prst="rect">
            <a:avLst/>
          </a:prstGeom>
          <a:noFill/>
        </p:spPr>
        <p:txBody>
          <a:bodyPr wrap="square" rtlCol="0">
            <a:spAutoFit/>
          </a:bodyPr>
          <a:lstStyle/>
          <a:p>
            <a:pPr>
              <a:lnSpc>
                <a:spcPct val="150000"/>
              </a:lnSpc>
            </a:pPr>
            <a:r>
              <a:rPr lang="zh-CN" altLang="en-US" b="1" dirty="0">
                <a:solidFill>
                  <a:schemeClr val="bg1"/>
                </a:solidFill>
                <a:latin typeface="黑体" panose="02010609060101010101" pitchFamily="49" charset="-122"/>
                <a:ea typeface="黑体" panose="02010609060101010101" pitchFamily="49" charset="-122"/>
              </a:rPr>
              <a:t>未来</a:t>
            </a:r>
            <a:r>
              <a:rPr lang="en-US" altLang="zh-CN" b="1" dirty="0">
                <a:solidFill>
                  <a:schemeClr val="bg1"/>
                </a:solidFill>
                <a:latin typeface="黑体" panose="02010609060101010101" pitchFamily="49" charset="-122"/>
                <a:ea typeface="黑体" panose="02010609060101010101" pitchFamily="49" charset="-122"/>
              </a:rPr>
              <a:t>2</a:t>
            </a:r>
            <a:r>
              <a:rPr lang="zh-CN" altLang="en-US" b="1" dirty="0">
                <a:solidFill>
                  <a:schemeClr val="bg1"/>
                </a:solidFill>
                <a:latin typeface="黑体" panose="02010609060101010101" pitchFamily="49" charset="-122"/>
                <a:ea typeface="黑体" panose="02010609060101010101" pitchFamily="49" charset="-122"/>
              </a:rPr>
              <a:t>至</a:t>
            </a:r>
            <a:r>
              <a:rPr lang="en-US" altLang="zh-CN" b="1" dirty="0">
                <a:solidFill>
                  <a:schemeClr val="bg1"/>
                </a:solidFill>
                <a:latin typeface="黑体" panose="02010609060101010101" pitchFamily="49" charset="-122"/>
                <a:ea typeface="黑体" panose="02010609060101010101" pitchFamily="49" charset="-122"/>
              </a:rPr>
              <a:t>5</a:t>
            </a:r>
            <a:r>
              <a:rPr lang="zh-CN" altLang="en-US" b="1" dirty="0">
                <a:solidFill>
                  <a:schemeClr val="bg1"/>
                </a:solidFill>
                <a:latin typeface="黑体" panose="02010609060101010101" pitchFamily="49" charset="-122"/>
                <a:ea typeface="黑体" panose="02010609060101010101" pitchFamily="49" charset="-122"/>
              </a:rPr>
              <a:t>年内成熟的技术：</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边缘人工智能</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边缘视频分析</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en-US" altLang="zh-CN" dirty="0" smtClean="0">
                <a:solidFill>
                  <a:schemeClr val="bg1"/>
                </a:solidFill>
                <a:latin typeface="黑体" panose="02010609060101010101" pitchFamily="49" charset="-122"/>
                <a:ea typeface="黑体" panose="02010609060101010101" pitchFamily="49" charset="-122"/>
              </a:rPr>
              <a:t>5G</a:t>
            </a:r>
            <a:endParaRPr lang="en-US" altLang="zh-CN" dirty="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微云</a:t>
            </a:r>
            <a:endParaRPr lang="zh-CN" altLang="en-US"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物</a:t>
            </a:r>
            <a:r>
              <a:rPr lang="zh-CN" altLang="en-US" dirty="0">
                <a:solidFill>
                  <a:schemeClr val="bg1"/>
                </a:solidFill>
                <a:latin typeface="黑体" panose="02010609060101010101" pitchFamily="49" charset="-122"/>
                <a:ea typeface="黑体" panose="02010609060101010101" pitchFamily="49" charset="-122"/>
              </a:rPr>
              <a:t>联网边缘架构</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a:t>
            </a:r>
            <a:r>
              <a:rPr lang="zh-CN" altLang="en-US" dirty="0" smtClean="0">
                <a:solidFill>
                  <a:schemeClr val="bg1"/>
                </a:solidFill>
                <a:latin typeface="黑体" panose="02010609060101010101" pitchFamily="49" charset="-122"/>
                <a:ea typeface="黑体" panose="02010609060101010101" pitchFamily="49" charset="-122"/>
              </a:rPr>
              <a:t>边缘区</a:t>
            </a:r>
            <a:r>
              <a:rPr lang="zh-CN" altLang="en-US" dirty="0">
                <a:solidFill>
                  <a:schemeClr val="bg1"/>
                </a:solidFill>
                <a:latin typeface="黑体" panose="02010609060101010101" pitchFamily="49" charset="-122"/>
                <a:ea typeface="黑体" panose="02010609060101010101" pitchFamily="49" charset="-122"/>
              </a:rPr>
              <a:t>块链</a:t>
            </a:r>
          </a:p>
          <a:p>
            <a:pPr>
              <a:lnSpc>
                <a:spcPct val="150000"/>
              </a:lnSpc>
            </a:pPr>
            <a:endParaRPr lang="zh-CN" altLang="en-US" b="1" dirty="0">
              <a:solidFill>
                <a:schemeClr val="bg1"/>
              </a:solidFill>
              <a:latin typeface="黑体" panose="02010609060101010101" pitchFamily="49" charset="-122"/>
              <a:ea typeface="黑体" panose="02010609060101010101" pitchFamily="49" charset="-122"/>
            </a:endParaRPr>
          </a:p>
          <a:p>
            <a:pPr>
              <a:lnSpc>
                <a:spcPct val="150000"/>
              </a:lnSpc>
            </a:pPr>
            <a:r>
              <a:rPr lang="zh-CN" altLang="en-US" b="1" dirty="0">
                <a:solidFill>
                  <a:schemeClr val="bg1"/>
                </a:solidFill>
                <a:latin typeface="黑体" panose="02010609060101010101" pitchFamily="49" charset="-122"/>
                <a:ea typeface="黑体" panose="02010609060101010101" pitchFamily="49" charset="-122"/>
              </a:rPr>
              <a:t>未来</a:t>
            </a:r>
            <a:r>
              <a:rPr lang="en-US" altLang="zh-CN" b="1" dirty="0">
                <a:solidFill>
                  <a:schemeClr val="bg1"/>
                </a:solidFill>
                <a:latin typeface="黑体" panose="02010609060101010101" pitchFamily="49" charset="-122"/>
                <a:ea typeface="黑体" panose="02010609060101010101" pitchFamily="49" charset="-122"/>
              </a:rPr>
              <a:t>5</a:t>
            </a:r>
            <a:r>
              <a:rPr lang="zh-CN" altLang="en-US" b="1" dirty="0">
                <a:solidFill>
                  <a:schemeClr val="bg1"/>
                </a:solidFill>
                <a:latin typeface="黑体" panose="02010609060101010101" pitchFamily="49" charset="-122"/>
                <a:ea typeface="黑体" panose="02010609060101010101" pitchFamily="49" charset="-122"/>
              </a:rPr>
              <a:t>到</a:t>
            </a:r>
            <a:r>
              <a:rPr lang="en-US" altLang="zh-CN" b="1" dirty="0">
                <a:solidFill>
                  <a:schemeClr val="bg1"/>
                </a:solidFill>
                <a:latin typeface="黑体" panose="02010609060101010101" pitchFamily="49" charset="-122"/>
                <a:ea typeface="黑体" panose="02010609060101010101" pitchFamily="49" charset="-122"/>
              </a:rPr>
              <a:t>10</a:t>
            </a:r>
            <a:r>
              <a:rPr lang="zh-CN" altLang="en-US" b="1" dirty="0">
                <a:solidFill>
                  <a:schemeClr val="bg1"/>
                </a:solidFill>
                <a:latin typeface="黑体" panose="02010609060101010101" pitchFamily="49" charset="-122"/>
                <a:ea typeface="黑体" panose="02010609060101010101" pitchFamily="49" charset="-122"/>
              </a:rPr>
              <a:t>年内达到主流地位的技术：</a:t>
            </a:r>
            <a:endParaRPr lang="en-US" altLang="zh-CN" b="1" dirty="0">
              <a:solidFill>
                <a:schemeClr val="bg1"/>
              </a:solidFill>
              <a:latin typeface="黑体" panose="02010609060101010101" pitchFamily="49" charset="-122"/>
              <a:ea typeface="黑体" panose="02010609060101010101" pitchFamily="49" charset="-122"/>
            </a:endParaRPr>
          </a:p>
          <a:p>
            <a:pPr>
              <a:lnSpc>
                <a:spcPct val="150000"/>
              </a:lnSpc>
            </a:pPr>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数据传输和存储边缘设备</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边缘计算设备安全</a:t>
            </a:r>
          </a:p>
          <a:p>
            <a:pPr>
              <a:lnSpc>
                <a:spcPct val="150000"/>
              </a:lnSpc>
            </a:pPr>
            <a:r>
              <a:rPr lang="zh-CN" altLang="en-US" dirty="0">
                <a:solidFill>
                  <a:schemeClr val="bg1"/>
                </a:solidFill>
                <a:latin typeface="黑体" panose="02010609060101010101" pitchFamily="49" charset="-122"/>
                <a:ea typeface="黑体" panose="02010609060101010101" pitchFamily="49" charset="-122"/>
              </a:rPr>
              <a:t>■   边缘数据结构</a:t>
            </a:r>
          </a:p>
        </p:txBody>
      </p:sp>
    </p:spTree>
    <p:extLst>
      <p:ext uri="{BB962C8B-B14F-4D97-AF65-F5344CB8AC3E}">
        <p14:creationId xmlns:p14="http://schemas.microsoft.com/office/powerpoint/2010/main" val="2938084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smtClean="0"/>
              <a:t>Confidential in BGI,shall not be spread if not be privileged</a:t>
            </a:r>
            <a:endParaRPr lang="zh-CN" altLang="en-US"/>
          </a:p>
        </p:txBody>
      </p:sp>
      <p:sp>
        <p:nvSpPr>
          <p:cNvPr id="3" name="灯片编号占位符 2"/>
          <p:cNvSpPr>
            <a:spLocks noGrp="1"/>
          </p:cNvSpPr>
          <p:nvPr>
            <p:ph type="sldNum" sz="quarter" idx="12"/>
          </p:nvPr>
        </p:nvSpPr>
        <p:spPr/>
        <p:txBody>
          <a:bodyPr/>
          <a:lstStyle/>
          <a:p>
            <a:fld id="{39CA78E4-F434-4116-A7EE-5A6838CB0D53}" type="slidenum">
              <a:rPr lang="zh-CN" altLang="en-US" smtClean="0"/>
              <a:t>8</a:t>
            </a:fld>
            <a:endParaRPr lang="zh-CN" altLang="en-US"/>
          </a:p>
        </p:txBody>
      </p:sp>
      <p:sp>
        <p:nvSpPr>
          <p:cNvPr id="5" name="文本框 4"/>
          <p:cNvSpPr txBox="1"/>
          <p:nvPr/>
        </p:nvSpPr>
        <p:spPr>
          <a:xfrm>
            <a:off x="505689" y="270738"/>
            <a:ext cx="4518893" cy="461665"/>
          </a:xfrm>
          <a:prstGeom prst="rect">
            <a:avLst/>
          </a:prstGeom>
          <a:noFill/>
        </p:spPr>
        <p:txBody>
          <a:bodyPr wrap="square" rtlCol="0">
            <a:spAutoFit/>
          </a:bodyPr>
          <a:lstStyle/>
          <a:p>
            <a:r>
              <a:rPr lang="zh-CN" altLang="en-US" sz="2400" dirty="0" smtClean="0">
                <a:solidFill>
                  <a:srgbClr val="2EBA7C"/>
                </a:solidFill>
                <a:latin typeface="黑体" panose="02010609060101010101" pitchFamily="49" charset="-122"/>
                <a:ea typeface="黑体" panose="02010609060101010101" pitchFamily="49" charset="-122"/>
              </a:rPr>
              <a:t>边缘计算</a:t>
            </a:r>
            <a:r>
              <a:rPr lang="en-US" altLang="zh-CN" sz="2400" dirty="0" smtClean="0">
                <a:solidFill>
                  <a:srgbClr val="2EBA7C"/>
                </a:solidFill>
                <a:latin typeface="黑体" panose="02010609060101010101" pitchFamily="49" charset="-122"/>
                <a:ea typeface="黑体" panose="02010609060101010101" pitchFamily="49" charset="-122"/>
              </a:rPr>
              <a:t>CROSS</a:t>
            </a:r>
            <a:r>
              <a:rPr lang="zh-CN" altLang="en-US" sz="2400" dirty="0" smtClean="0">
                <a:solidFill>
                  <a:srgbClr val="2EBA7C"/>
                </a:solidFill>
                <a:latin typeface="黑体" panose="02010609060101010101" pitchFamily="49" charset="-122"/>
                <a:ea typeface="黑体" panose="02010609060101010101" pitchFamily="49" charset="-122"/>
              </a:rPr>
              <a:t>功能</a:t>
            </a:r>
            <a:endParaRPr lang="zh-CN" altLang="en-US" sz="2400" dirty="0">
              <a:solidFill>
                <a:srgbClr val="2EBA7C"/>
              </a:solidFill>
              <a:latin typeface="黑体" panose="02010609060101010101" pitchFamily="49" charset="-122"/>
              <a:ea typeface="黑体" panose="02010609060101010101" pitchFamily="49" charset="-122"/>
            </a:endParaRPr>
          </a:p>
        </p:txBody>
      </p:sp>
      <p:sp>
        <p:nvSpPr>
          <p:cNvPr id="6" name="文本框 5"/>
          <p:cNvSpPr txBox="1"/>
          <p:nvPr/>
        </p:nvSpPr>
        <p:spPr>
          <a:xfrm>
            <a:off x="330611" y="906601"/>
            <a:ext cx="11629364" cy="5355312"/>
          </a:xfrm>
          <a:prstGeom prst="rect">
            <a:avLst/>
          </a:prstGeom>
          <a:noFill/>
        </p:spPr>
        <p:txBody>
          <a:bodyPr wrap="square" rtlCol="0">
            <a:spAutoFit/>
          </a:bodyPr>
          <a:lstStyle>
            <a:defPPr>
              <a:defRPr lang="zh-CN"/>
            </a:defPPr>
            <a:lvl1pPr>
              <a:defRPr>
                <a:solidFill>
                  <a:schemeClr val="bg1"/>
                </a:solidFill>
              </a:defRPr>
            </a:lvl1pPr>
          </a:lstStyle>
          <a:p>
            <a:pPr algn="just"/>
            <a:r>
              <a:rPr lang="zh-CN" altLang="en-US" b="1" dirty="0">
                <a:latin typeface="黑体" panose="02010609060101010101" pitchFamily="49" charset="-122"/>
                <a:ea typeface="黑体" panose="02010609060101010101" pitchFamily="49" charset="-122"/>
              </a:rPr>
              <a:t>联接（</a:t>
            </a:r>
            <a:r>
              <a:rPr lang="en-US" altLang="zh-CN" b="1" dirty="0">
                <a:latin typeface="黑体" panose="02010609060101010101" pitchFamily="49" charset="-122"/>
                <a:ea typeface="黑体" panose="02010609060101010101" pitchFamily="49" charset="-122"/>
              </a:rPr>
              <a:t>Connection</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联接是边缘计算的基础，需要边缘计算具备丰富的联接功能，联接性需充分借鉴吸收网络领域先进的研究成果</a:t>
            </a:r>
            <a:r>
              <a:rPr lang="zh-CN" altLang="en-US" dirty="0" smtClean="0">
                <a:latin typeface="黑体" panose="02010609060101010101" pitchFamily="49" charset="-122"/>
                <a:ea typeface="黑体" panose="02010609060101010101" pitchFamily="49" charset="-122"/>
              </a:rPr>
              <a:t>，如</a:t>
            </a:r>
            <a:r>
              <a:rPr lang="en-US" altLang="zh-CN" dirty="0">
                <a:latin typeface="黑体" panose="02010609060101010101" pitchFamily="49" charset="-122"/>
                <a:ea typeface="黑体" panose="02010609060101010101" pitchFamily="49" charset="-122"/>
              </a:rPr>
              <a:t>TSN</a:t>
            </a: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OPC-UA over TSN</a:t>
            </a: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SDN</a:t>
            </a:r>
            <a:r>
              <a:rPr lang="zh-CN" altLang="en-US" dirty="0" smtClean="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5G</a:t>
            </a:r>
            <a:r>
              <a:rPr lang="zh-CN" altLang="en-US" dirty="0">
                <a:latin typeface="黑体" panose="02010609060101010101" pitchFamily="49" charset="-122"/>
                <a:ea typeface="黑体" panose="02010609060101010101" pitchFamily="49" charset="-122"/>
              </a:rPr>
              <a:t>等等，同时还需要考虑与现有各种工业异构总线的互联互通。</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实时业务（</a:t>
            </a:r>
            <a:r>
              <a:rPr lang="en-US" altLang="zh-CN" b="1" dirty="0">
                <a:latin typeface="黑体" panose="02010609060101010101" pitchFamily="49" charset="-122"/>
                <a:ea typeface="黑体" panose="02010609060101010101" pitchFamily="49" charset="-122"/>
              </a:rPr>
              <a:t>Real-time</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工业系统检测、控制、执行的实时性高，部分场景实时性要求在</a:t>
            </a:r>
            <a:r>
              <a:rPr lang="en-US" altLang="zh-CN" dirty="0">
                <a:latin typeface="黑体" panose="02010609060101010101" pitchFamily="49" charset="-122"/>
                <a:ea typeface="黑体" panose="02010609060101010101" pitchFamily="49" charset="-122"/>
              </a:rPr>
              <a:t>10ms</a:t>
            </a:r>
            <a:r>
              <a:rPr lang="zh-CN" altLang="en-US" dirty="0">
                <a:latin typeface="黑体" panose="02010609060101010101" pitchFamily="49" charset="-122"/>
                <a:ea typeface="黑体" panose="02010609060101010101" pitchFamily="49" charset="-122"/>
              </a:rPr>
              <a:t>以内，如果数据分析和控制逻辑全部在云端</a:t>
            </a:r>
            <a:r>
              <a:rPr lang="zh-CN" altLang="en-US" dirty="0" smtClean="0">
                <a:latin typeface="黑体" panose="02010609060101010101" pitchFamily="49" charset="-122"/>
                <a:ea typeface="黑体" panose="02010609060101010101" pitchFamily="49" charset="-122"/>
              </a:rPr>
              <a:t>，难以</a:t>
            </a:r>
            <a:r>
              <a:rPr lang="zh-CN" altLang="en-US" dirty="0">
                <a:latin typeface="黑体" panose="02010609060101010101" pitchFamily="49" charset="-122"/>
                <a:ea typeface="黑体" panose="02010609060101010101" pitchFamily="49" charset="-122"/>
              </a:rPr>
              <a:t>满足业务的实时性要求。</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数据优化（</a:t>
            </a:r>
            <a:r>
              <a:rPr lang="en-US" altLang="zh-CN" b="1" dirty="0">
                <a:latin typeface="黑体" panose="02010609060101010101" pitchFamily="49" charset="-122"/>
                <a:ea typeface="黑体" panose="02010609060101010101" pitchFamily="49" charset="-122"/>
              </a:rPr>
              <a:t>Optimization</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当前工业现场存在大量的多样化异构数据，需要通过数据优化实现数据的聚合、数据的统一呈现与开放，以</a:t>
            </a:r>
            <a:r>
              <a:rPr lang="zh-CN" altLang="en-US" dirty="0" smtClean="0">
                <a:latin typeface="黑体" panose="02010609060101010101" pitchFamily="49" charset="-122"/>
                <a:ea typeface="黑体" panose="02010609060101010101" pitchFamily="49" charset="-122"/>
              </a:rPr>
              <a:t>灵活</a:t>
            </a:r>
            <a:r>
              <a:rPr lang="zh-CN" altLang="en-US" dirty="0">
                <a:latin typeface="黑体" panose="02010609060101010101" pitchFamily="49" charset="-122"/>
                <a:ea typeface="黑体" panose="02010609060101010101" pitchFamily="49" charset="-122"/>
              </a:rPr>
              <a:t>高效的服务于边缘应用的智能。</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应用智能（</a:t>
            </a:r>
            <a:r>
              <a:rPr lang="en-US" altLang="zh-CN" b="1" dirty="0">
                <a:latin typeface="黑体" panose="02010609060101010101" pitchFamily="49" charset="-122"/>
                <a:ea typeface="黑体" panose="02010609060101010101" pitchFamily="49" charset="-122"/>
              </a:rPr>
              <a:t>Smart</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边缘侧智能能够带来显著的效率与成本优势，以预测性维护为代表的智能化应用场景正推动行业向新的服务</a:t>
            </a:r>
            <a:r>
              <a:rPr lang="zh-CN" altLang="en-US" dirty="0" smtClean="0">
                <a:latin typeface="黑体" panose="02010609060101010101" pitchFamily="49" charset="-122"/>
                <a:ea typeface="黑体" panose="02010609060101010101" pitchFamily="49" charset="-122"/>
              </a:rPr>
              <a:t>模式与</a:t>
            </a:r>
            <a:r>
              <a:rPr lang="zh-CN" altLang="en-US" dirty="0">
                <a:latin typeface="黑体" panose="02010609060101010101" pitchFamily="49" charset="-122"/>
                <a:ea typeface="黑体" panose="02010609060101010101" pitchFamily="49" charset="-122"/>
              </a:rPr>
              <a:t>商业模式转型。</a:t>
            </a:r>
            <a:endParaRPr lang="en-US" altLang="zh-CN" dirty="0">
              <a:latin typeface="黑体" panose="02010609060101010101" pitchFamily="49" charset="-122"/>
              <a:ea typeface="黑体" panose="02010609060101010101" pitchFamily="49" charset="-122"/>
            </a:endParaRPr>
          </a:p>
          <a:p>
            <a:pPr algn="just"/>
            <a:endParaRPr lang="en-US" altLang="zh-CN" dirty="0">
              <a:latin typeface="黑体" panose="02010609060101010101" pitchFamily="49" charset="-122"/>
              <a:ea typeface="黑体" panose="02010609060101010101" pitchFamily="49" charset="-122"/>
            </a:endParaRPr>
          </a:p>
          <a:p>
            <a:pPr algn="just"/>
            <a:r>
              <a:rPr lang="zh-CN" altLang="en-US" b="1" dirty="0">
                <a:latin typeface="黑体" panose="02010609060101010101" pitchFamily="49" charset="-122"/>
                <a:ea typeface="黑体" panose="02010609060101010101" pitchFamily="49" charset="-122"/>
              </a:rPr>
              <a:t>安全与隐私保护（</a:t>
            </a:r>
            <a:r>
              <a:rPr lang="en-US" altLang="zh-CN" b="1" dirty="0">
                <a:latin typeface="黑体" panose="02010609060101010101" pitchFamily="49" charset="-122"/>
                <a:ea typeface="黑体" panose="02010609060101010101" pitchFamily="49" charset="-122"/>
              </a:rPr>
              <a:t>Security</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just"/>
            <a:r>
              <a:rPr lang="zh-CN" altLang="en-US" dirty="0">
                <a:latin typeface="黑体" panose="02010609060101010101" pitchFamily="49" charset="-122"/>
                <a:ea typeface="黑体" panose="02010609060101010101" pitchFamily="49" charset="-122"/>
              </a:rPr>
              <a:t>边缘侧由于更贴近万物互联的设备，安全防护也至关重要，设备、网络、关键数据的完整性和保密性等等都是</a:t>
            </a:r>
            <a:r>
              <a:rPr lang="zh-CN" altLang="en-US" dirty="0" smtClean="0">
                <a:latin typeface="黑体" panose="02010609060101010101" pitchFamily="49" charset="-122"/>
                <a:ea typeface="黑体" panose="02010609060101010101" pitchFamily="49" charset="-122"/>
              </a:rPr>
              <a:t>安全</a:t>
            </a:r>
            <a:r>
              <a:rPr lang="zh-CN" altLang="en-US" dirty="0">
                <a:latin typeface="黑体" panose="02010609060101010101" pitchFamily="49" charset="-122"/>
                <a:ea typeface="黑体" panose="02010609060101010101" pitchFamily="49" charset="-122"/>
              </a:rPr>
              <a:t>领域重点关注的内容。</a:t>
            </a:r>
          </a:p>
        </p:txBody>
      </p:sp>
    </p:spTree>
    <p:extLst>
      <p:ext uri="{BB962C8B-B14F-4D97-AF65-F5344CB8AC3E}">
        <p14:creationId xmlns:p14="http://schemas.microsoft.com/office/powerpoint/2010/main" val="1080542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ltLang="zh-CN" dirty="0" smtClean="0"/>
              <a:t>Confidential in </a:t>
            </a:r>
            <a:r>
              <a:rPr lang="en-US" altLang="zh-CN" dirty="0" err="1" smtClean="0"/>
              <a:t>BGI,shall</a:t>
            </a:r>
            <a:r>
              <a:rPr lang="en-US" altLang="zh-CN" dirty="0" smtClean="0"/>
              <a:t> not be spread if not be privileged</a:t>
            </a:r>
            <a:endParaRPr lang="zh-CN" altLang="en-US" dirty="0"/>
          </a:p>
        </p:txBody>
      </p:sp>
      <p:sp>
        <p:nvSpPr>
          <p:cNvPr id="3" name="灯片编号占位符 2"/>
          <p:cNvSpPr>
            <a:spLocks noGrp="1"/>
          </p:cNvSpPr>
          <p:nvPr>
            <p:ph type="sldNum" sz="quarter" idx="12"/>
          </p:nvPr>
        </p:nvSpPr>
        <p:spPr/>
        <p:txBody>
          <a:bodyPr/>
          <a:lstStyle/>
          <a:p>
            <a:fld id="{39CA78E4-F434-4116-A7EE-5A6838CB0D53}" type="slidenum">
              <a:rPr lang="zh-CN" altLang="en-US" smtClean="0"/>
              <a:t>9</a:t>
            </a:fld>
            <a:endParaRPr lang="zh-CN" altLang="en-US" dirty="0"/>
          </a:p>
        </p:txBody>
      </p:sp>
      <p:sp>
        <p:nvSpPr>
          <p:cNvPr id="4" name="文本框 3"/>
          <p:cNvSpPr txBox="1"/>
          <p:nvPr/>
        </p:nvSpPr>
        <p:spPr>
          <a:xfrm>
            <a:off x="2427142" y="2745592"/>
            <a:ext cx="6994815" cy="923330"/>
          </a:xfrm>
          <a:prstGeom prst="rect">
            <a:avLst/>
          </a:prstGeom>
          <a:noFill/>
        </p:spPr>
        <p:txBody>
          <a:bodyPr wrap="square" rtlCol="0">
            <a:spAutoFit/>
          </a:bodyPr>
          <a:lstStyle/>
          <a:p>
            <a:r>
              <a:rPr lang="zh-CN" altLang="en-US" sz="5400" dirty="0" smtClean="0">
                <a:solidFill>
                  <a:schemeClr val="bg1"/>
                </a:solidFill>
                <a:latin typeface="黑体" panose="02010609060101010101" pitchFamily="49" charset="-122"/>
                <a:ea typeface="黑体" panose="02010609060101010101" pitchFamily="49" charset="-122"/>
              </a:rPr>
              <a:t>为什么需要</a:t>
            </a:r>
            <a:r>
              <a:rPr lang="zh-CN" altLang="en-US" sz="5400" dirty="0" smtClean="0">
                <a:solidFill>
                  <a:srgbClr val="2EBA7C"/>
                </a:solidFill>
                <a:latin typeface="黑体" panose="02010609060101010101" pitchFamily="49" charset="-122"/>
                <a:ea typeface="黑体" panose="02010609060101010101" pitchFamily="49" charset="-122"/>
              </a:rPr>
              <a:t>边缘计算</a:t>
            </a:r>
            <a:r>
              <a:rPr lang="zh-CN" altLang="en-US" sz="5400" dirty="0" smtClean="0">
                <a:solidFill>
                  <a:schemeClr val="bg1"/>
                </a:solidFill>
                <a:latin typeface="黑体" panose="02010609060101010101" pitchFamily="49" charset="-122"/>
                <a:ea typeface="黑体" panose="02010609060101010101" pitchFamily="49" charset="-122"/>
              </a:rPr>
              <a:t>？</a:t>
            </a:r>
            <a:endParaRPr lang="zh-CN" altLang="en-US" sz="54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6672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24066</TotalTime>
  <Words>7642</Words>
  <Application>Microsoft Office PowerPoint</Application>
  <PresentationFormat>宽屏</PresentationFormat>
  <Paragraphs>868</Paragraphs>
  <Slides>52</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52</vt:i4>
      </vt:variant>
    </vt:vector>
  </HeadingPairs>
  <TitlesOfParts>
    <vt:vector size="60" baseType="lpstr">
      <vt:lpstr>FZLTZHJW--GB1-0</vt:lpstr>
      <vt:lpstr>黑体</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王海滨</dc:creator>
  <cp:lastModifiedBy>李浩博</cp:lastModifiedBy>
  <cp:revision>799</cp:revision>
  <dcterms:created xsi:type="dcterms:W3CDTF">2020-04-08T00:58:33Z</dcterms:created>
  <dcterms:modified xsi:type="dcterms:W3CDTF">2020-10-30T09:14:57Z</dcterms:modified>
</cp:coreProperties>
</file>